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 id="263" r:id="rId8"/>
    <p:sldId id="265" r:id="rId9"/>
    <p:sldId id="264" r:id="rId10"/>
    <p:sldId id="257" r:id="rId11"/>
    <p:sldId id="271" r:id="rId12"/>
    <p:sldId id="270" r:id="rId13"/>
    <p:sldId id="272" r:id="rId14"/>
    <p:sldId id="269" r:id="rId15"/>
    <p:sldId id="266" r:id="rId16"/>
    <p:sldId id="273" r:id="rId17"/>
    <p:sldId id="278" r:id="rId18"/>
    <p:sldId id="277" r:id="rId19"/>
    <p:sldId id="279" r:id="rId20"/>
    <p:sldId id="274" r:id="rId21"/>
    <p:sldId id="280" r:id="rId22"/>
    <p:sldId id="282" r:id="rId23"/>
    <p:sldId id="267" r:id="rId24"/>
    <p:sldId id="275" r:id="rId25"/>
    <p:sldId id="281" r:id="rId26"/>
    <p:sldId id="268" r:id="rId27"/>
    <p:sldId id="276" r:id="rId2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10/08/2016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10/08/2016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10/08/2016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10/08/2016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10/08/2016</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10/08/2016</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10/08/2016</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10/08/2016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10/08/2016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10/08/2016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10/08/2016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10/08/2016</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755576" y="692696"/>
            <a:ext cx="7772400" cy="1470025"/>
          </a:xfrm>
          <a:solidFill>
            <a:schemeClr val="accent4">
              <a:lumMod val="60000"/>
              <a:lumOff val="40000"/>
            </a:schemeClr>
          </a:solidFill>
          <a:scene3d>
            <a:camera prst="orthographicFront"/>
            <a:lightRig rig="threePt" dir="t"/>
          </a:scene3d>
          <a:sp3d>
            <a:bevelT w="165100" prst="coolSlant"/>
          </a:sp3d>
        </p:spPr>
        <p:txBody>
          <a:bodyPr/>
          <a:lstStyle/>
          <a:p>
            <a:r>
              <a:rPr lang="es-CO" dirty="0" smtClean="0">
                <a:latin typeface="Algerian" pitchFamily="82" charset="0"/>
              </a:rPr>
              <a:t>LA </a:t>
            </a:r>
            <a:r>
              <a:rPr lang="es-CO" dirty="0" smtClean="0">
                <a:latin typeface="Algerian" pitchFamily="82" charset="0"/>
              </a:rPr>
              <a:t>ACTITUD </a:t>
            </a:r>
            <a:r>
              <a:rPr lang="es-CO" dirty="0" smtClean="0">
                <a:latin typeface="Algerian" pitchFamily="82" charset="0"/>
              </a:rPr>
              <a:t>DE DIOS</a:t>
            </a:r>
            <a:br>
              <a:rPr lang="es-CO" dirty="0" smtClean="0">
                <a:latin typeface="Algerian" pitchFamily="82" charset="0"/>
              </a:rPr>
            </a:br>
            <a:r>
              <a:rPr lang="es-CO" dirty="0" smtClean="0">
                <a:latin typeface="Algerian" pitchFamily="82" charset="0"/>
              </a:rPr>
              <a:t> HACIA EL PECADO</a:t>
            </a:r>
            <a:endParaRPr lang="es-CO" dirty="0">
              <a:latin typeface="Algerian" pitchFamily="82"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7744" y="2348880"/>
            <a:ext cx="4392487" cy="3545929"/>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Medio marco"/>
          <p:cNvSpPr/>
          <p:nvPr/>
        </p:nvSpPr>
        <p:spPr>
          <a:xfrm rot="16200000">
            <a:off x="3790764" y="3410533"/>
            <a:ext cx="914400" cy="4968552"/>
          </a:xfrm>
          <a:prstGeom prst="halfFrame">
            <a:avLst/>
          </a:prstGeom>
          <a:solidFill>
            <a:schemeClr val="accent4">
              <a:lumMod val="60000"/>
              <a:lumOff val="40000"/>
            </a:schemeClr>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Tree>
    <p:extLst>
      <p:ext uri="{BB962C8B-B14F-4D97-AF65-F5344CB8AC3E}">
        <p14:creationId xmlns:p14="http://schemas.microsoft.com/office/powerpoint/2010/main" val="3847690137"/>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b="1" dirty="0"/>
              <a:t>LA ACTITU DE DIOS</a:t>
            </a:r>
            <a:br>
              <a:rPr lang="es-CO" b="1" dirty="0"/>
            </a:br>
            <a:r>
              <a:rPr lang="es-CO" b="1" dirty="0"/>
              <a:t> HACIA EL PECADO</a:t>
            </a:r>
          </a:p>
        </p:txBody>
      </p:sp>
      <p:sp>
        <p:nvSpPr>
          <p:cNvPr id="3" name="2 Marcador de contenido"/>
          <p:cNvSpPr>
            <a:spLocks noGrp="1"/>
          </p:cNvSpPr>
          <p:nvPr>
            <p:ph idx="1"/>
          </p:nvPr>
        </p:nvSpPr>
        <p:spPr>
          <a:xfrm>
            <a:off x="457200" y="1600200"/>
            <a:ext cx="8363272" cy="4853136"/>
          </a:xfrm>
          <a:solidFill>
            <a:schemeClr val="tx1">
              <a:lumMod val="50000"/>
              <a:lumOff val="50000"/>
            </a:schemeClr>
          </a:solidFill>
          <a:effectLst>
            <a:glow rad="101600">
              <a:srgbClr val="C00000">
                <a:alpha val="60000"/>
              </a:srgbClr>
            </a:glow>
          </a:effectLst>
        </p:spPr>
        <p:txBody>
          <a:bodyPr>
            <a:normAutofit/>
          </a:bodyPr>
          <a:lstStyle/>
          <a:p>
            <a:pPr marL="0" indent="0" algn="ctr">
              <a:buNone/>
            </a:pPr>
            <a:r>
              <a:rPr lang="es-CO" sz="3600" b="1" dirty="0" smtClean="0">
                <a:solidFill>
                  <a:srgbClr val="FFFF00"/>
                </a:solidFill>
              </a:rPr>
              <a:t>Dios odia el pecado. </a:t>
            </a:r>
          </a:p>
          <a:p>
            <a:pPr marL="0" indent="0" algn="ctr">
              <a:buNone/>
            </a:pPr>
            <a:r>
              <a:rPr lang="es-CO" sz="3600" b="1" dirty="0" smtClean="0">
                <a:solidFill>
                  <a:srgbClr val="FFFF00"/>
                </a:solidFill>
              </a:rPr>
              <a:t>Pero te ama a i con pación.</a:t>
            </a:r>
            <a:endParaRPr lang="es-CO" sz="3600" b="1" dirty="0">
              <a:solidFill>
                <a:srgbClr val="FFFF00"/>
              </a:solidFill>
            </a:endParaRPr>
          </a:p>
        </p:txBody>
      </p:sp>
      <p:sp>
        <p:nvSpPr>
          <p:cNvPr id="4" name="3 Rectángulo"/>
          <p:cNvSpPr/>
          <p:nvPr/>
        </p:nvSpPr>
        <p:spPr>
          <a:xfrm>
            <a:off x="618578" y="3140968"/>
            <a:ext cx="7992888" cy="3539430"/>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pPr algn="ctr"/>
            <a:r>
              <a:rPr lang="es-CO" sz="2800" dirty="0"/>
              <a:t>La mejor manera de interpretar la Biblia es permitir que ella se interprete a si misma: Y eso es precisamente lo que haremos aquí: </a:t>
            </a:r>
            <a:endParaRPr lang="es-CO" sz="2800" dirty="0" smtClean="0"/>
          </a:p>
          <a:p>
            <a:pPr algn="ctr"/>
            <a:endParaRPr lang="es-CO" sz="2800" dirty="0" smtClean="0"/>
          </a:p>
          <a:p>
            <a:pPr algn="ctr"/>
            <a:r>
              <a:rPr lang="es-CO" sz="2800" dirty="0" smtClean="0"/>
              <a:t>Generalmente</a:t>
            </a:r>
            <a:r>
              <a:rPr lang="es-CO" sz="2800" dirty="0"/>
              <a:t>,</a:t>
            </a:r>
            <a:r>
              <a:rPr lang="es-CO" sz="2800" dirty="0" smtClean="0"/>
              <a:t> Muchos tratan de darle a la Biblia interpretaciones acomodadas a su gusto. Sin permitir que ella misma nos hable </a:t>
            </a:r>
            <a:r>
              <a:rPr lang="es-CO" sz="2800" dirty="0" smtClean="0"/>
              <a:t>para saber lo </a:t>
            </a:r>
            <a:r>
              <a:rPr lang="es-CO" sz="2800" dirty="0" smtClean="0"/>
              <a:t>que nos quiere decir.</a:t>
            </a:r>
            <a:endParaRPr lang="es-CO" sz="2800" dirty="0"/>
          </a:p>
        </p:txBody>
      </p:sp>
    </p:spTree>
    <p:extLst>
      <p:ext uri="{BB962C8B-B14F-4D97-AF65-F5344CB8AC3E}">
        <p14:creationId xmlns:p14="http://schemas.microsoft.com/office/powerpoint/2010/main" val="904440795"/>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04656"/>
          </a:xfrm>
          <a:solidFill>
            <a:schemeClr val="accent4">
              <a:lumMod val="20000"/>
              <a:lumOff val="80000"/>
            </a:schemeClr>
          </a:solidFill>
          <a:scene3d>
            <a:camera prst="orthographicFront"/>
            <a:lightRig rig="threePt" dir="t"/>
          </a:scene3d>
          <a:sp3d>
            <a:bevelT w="165100" prst="coolSlant"/>
          </a:sp3d>
        </p:spPr>
        <p:txBody>
          <a:bodyPr>
            <a:normAutofit fontScale="92500" lnSpcReduction="10000"/>
          </a:bodyPr>
          <a:lstStyle/>
          <a:p>
            <a:pPr marL="0" indent="0" algn="ctr">
              <a:buNone/>
            </a:pPr>
            <a:r>
              <a:rPr lang="es-CO" sz="3600" b="1" u="sng" dirty="0">
                <a:solidFill>
                  <a:srgbClr val="FF0000"/>
                </a:solidFill>
              </a:rPr>
              <a:t>Eze.33:11</a:t>
            </a:r>
            <a:r>
              <a:rPr lang="es-CO" sz="3600" b="1" u="sng" dirty="0" smtClean="0">
                <a:solidFill>
                  <a:srgbClr val="FF0000"/>
                </a:solidFill>
              </a:rPr>
              <a:t>.</a:t>
            </a:r>
          </a:p>
          <a:p>
            <a:pPr marL="0" indent="0" algn="ctr">
              <a:buNone/>
            </a:pPr>
            <a:r>
              <a:rPr lang="es-CO" sz="2800" dirty="0"/>
              <a:t> </a:t>
            </a:r>
            <a:r>
              <a:rPr lang="es-CO" sz="2800" dirty="0">
                <a:latin typeface="Agency FB" pitchFamily="34" charset="0"/>
              </a:rPr>
              <a:t>Diles: Vivo yo, dice Jehová el Señor, </a:t>
            </a:r>
            <a:r>
              <a:rPr lang="es-CO" sz="2800" u="sng" dirty="0">
                <a:latin typeface="Agency FB" pitchFamily="34" charset="0"/>
              </a:rPr>
              <a:t>que no quiero la muerte del impío</a:t>
            </a:r>
            <a:r>
              <a:rPr lang="es-CO" sz="2800" dirty="0">
                <a:latin typeface="Agency FB" pitchFamily="34" charset="0"/>
              </a:rPr>
              <a:t>, sino que se vuelva el impío de su camino, y que viva. Volveos, volveos de vuestros malos caminos; ¿por qué moriréis, oh casa de Israel</a:t>
            </a:r>
            <a:r>
              <a:rPr lang="es-CO" sz="2800" dirty="0" smtClean="0">
                <a:latin typeface="Agency FB" pitchFamily="34" charset="0"/>
              </a:rPr>
              <a:t>?</a:t>
            </a:r>
            <a:endParaRPr lang="es-CO" sz="2800" dirty="0">
              <a:latin typeface="Agency FB" pitchFamily="34" charset="0"/>
            </a:endParaRPr>
          </a:p>
          <a:p>
            <a:pPr marL="0" indent="0" algn="ctr">
              <a:buNone/>
            </a:pPr>
            <a:r>
              <a:rPr lang="es-CO" sz="2800" dirty="0">
                <a:latin typeface="Agency FB" pitchFamily="34" charset="0"/>
              </a:rPr>
              <a:t>  </a:t>
            </a:r>
            <a:endParaRPr lang="es-CO" sz="2800" dirty="0" smtClean="0">
              <a:latin typeface="Agency FB" pitchFamily="34" charset="0"/>
            </a:endParaRPr>
          </a:p>
          <a:p>
            <a:pPr marL="0" indent="0" algn="ctr">
              <a:buNone/>
            </a:pPr>
            <a:r>
              <a:rPr lang="es-CO" sz="2800" dirty="0" smtClean="0"/>
              <a:t>Ezequiel </a:t>
            </a:r>
            <a:r>
              <a:rPr lang="es-CO" sz="2800" dirty="0"/>
              <a:t>alegra a sus compatriotas con la seguridad de que Dios no quiere que </a:t>
            </a:r>
            <a:r>
              <a:rPr lang="es-CO" sz="2800" dirty="0" smtClean="0"/>
              <a:t>mueran en la esclavitud.</a:t>
            </a:r>
          </a:p>
          <a:p>
            <a:pPr marL="0" indent="0" algn="ctr">
              <a:buNone/>
            </a:pPr>
            <a:endParaRPr lang="es-CO" sz="2800" dirty="0"/>
          </a:p>
          <a:p>
            <a:pPr marL="0" indent="0" algn="ctr">
              <a:buNone/>
            </a:pPr>
            <a:r>
              <a:rPr lang="es-CO" sz="2800" dirty="0" smtClean="0"/>
              <a:t>Su </a:t>
            </a:r>
            <a:r>
              <a:rPr lang="es-CO" sz="2800" dirty="0"/>
              <a:t>propósito es que el castigo </a:t>
            </a:r>
            <a:r>
              <a:rPr lang="es-CO" sz="2800" dirty="0" smtClean="0"/>
              <a:t>que a veces somos sometidos tenga </a:t>
            </a:r>
            <a:r>
              <a:rPr lang="es-CO" sz="2800" dirty="0"/>
              <a:t>efectos </a:t>
            </a:r>
            <a:r>
              <a:rPr lang="es-CO" sz="2800" dirty="0" smtClean="0"/>
              <a:t>saludable y nos lleve </a:t>
            </a:r>
            <a:r>
              <a:rPr lang="es-CO" sz="2800" dirty="0"/>
              <a:t>al arrepentimiento. </a:t>
            </a:r>
            <a:endParaRPr lang="es-CO" sz="2800" dirty="0" smtClean="0"/>
          </a:p>
          <a:p>
            <a:pPr marL="0" indent="0" algn="ctr">
              <a:buNone/>
            </a:pPr>
            <a:r>
              <a:rPr lang="es-CO" sz="2800" dirty="0" smtClean="0"/>
              <a:t>Advierte </a:t>
            </a:r>
            <a:r>
              <a:rPr lang="es-CO" sz="2800" dirty="0"/>
              <a:t>que ninguna justicia anterior cubrirá la transgresión presente </a:t>
            </a:r>
            <a:r>
              <a:rPr lang="es-CO" sz="2800" dirty="0">
                <a:solidFill>
                  <a:srgbClr val="FF0000"/>
                </a:solidFill>
              </a:rPr>
              <a:t>(</a:t>
            </a:r>
            <a:r>
              <a:rPr lang="es-CO" sz="2800" dirty="0" smtClean="0">
                <a:solidFill>
                  <a:srgbClr val="FF0000"/>
                </a:solidFill>
              </a:rPr>
              <a:t>Eze.33:12</a:t>
            </a:r>
            <a:r>
              <a:rPr lang="es-CO" sz="2800" dirty="0">
                <a:solidFill>
                  <a:srgbClr val="FF0000"/>
                </a:solidFill>
              </a:rPr>
              <a:t>)</a:t>
            </a:r>
            <a:r>
              <a:rPr lang="es-CO" sz="2800" dirty="0"/>
              <a:t>. Pero al mismo tiempo, ninguna maldad podrá excluir al pecador de alcanzar misericordia </a:t>
            </a:r>
            <a:r>
              <a:rPr lang="es-CO" sz="2800" u="sng" dirty="0"/>
              <a:t>si se arrepiente</a:t>
            </a:r>
            <a:r>
              <a:rPr lang="es-CO" sz="2800" dirty="0"/>
              <a:t>. </a:t>
            </a:r>
          </a:p>
          <a:p>
            <a:endParaRPr lang="es-CO" dirty="0"/>
          </a:p>
        </p:txBody>
      </p:sp>
    </p:spTree>
    <p:extLst>
      <p:ext uri="{BB962C8B-B14F-4D97-AF65-F5344CB8AC3E}">
        <p14:creationId xmlns:p14="http://schemas.microsoft.com/office/powerpoint/2010/main" val="569555592"/>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 calcmode="lin" valueType="num">
                                      <p:cBhvr>
                                        <p:cTn id="7"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8"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9" dur="500"/>
                                        <p:tgtEl>
                                          <p:spTgt spid="3">
                                            <p:txEl>
                                              <p:pRg st="5" end="5"/>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6" end="6"/>
                                            </p:txEl>
                                          </p:spTgt>
                                        </p:tgtEl>
                                        <p:attrNameLst>
                                          <p:attrName>style.visibility</p:attrName>
                                        </p:attrNameLst>
                                      </p:cBhvr>
                                      <p:to>
                                        <p:strVal val="visible"/>
                                      </p:to>
                                    </p:set>
                                    <p:anim calcmode="lin" valueType="num">
                                      <p:cBhvr>
                                        <p:cTn id="12"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14"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dirty="0" smtClean="0"/>
              <a:t>Dios trazó un plan para que todos los hombres pudiesen ser salvos</a:t>
            </a:r>
            <a:endParaRPr lang="es-CO" dirty="0"/>
          </a:p>
        </p:txBody>
      </p:sp>
      <p:sp>
        <p:nvSpPr>
          <p:cNvPr id="3" name="2 Marcador de contenido"/>
          <p:cNvSpPr>
            <a:spLocks noGrp="1"/>
          </p:cNvSpPr>
          <p:nvPr>
            <p:ph idx="1"/>
          </p:nvPr>
        </p:nvSpPr>
        <p:spPr>
          <a:xfrm>
            <a:off x="457200" y="5085184"/>
            <a:ext cx="8229600" cy="1368152"/>
          </a:xfrm>
          <a:solidFill>
            <a:schemeClr val="accent4">
              <a:lumMod val="40000"/>
              <a:lumOff val="60000"/>
            </a:schemeClr>
          </a:solidFill>
          <a:scene3d>
            <a:camera prst="orthographicFront"/>
            <a:lightRig rig="threePt" dir="t"/>
          </a:scene3d>
          <a:sp3d>
            <a:bevelT w="165100" prst="coolSlant"/>
          </a:sp3d>
        </p:spPr>
        <p:txBody>
          <a:bodyPr>
            <a:normAutofit fontScale="92500" lnSpcReduction="10000"/>
          </a:bodyPr>
          <a:lstStyle/>
          <a:p>
            <a:pPr marL="0" indent="0" algn="ctr">
              <a:buNone/>
            </a:pPr>
            <a:r>
              <a:rPr lang="es-CO" dirty="0" smtClean="0"/>
              <a:t>Por causa de esa terrible carga que es el pecado, Cristo vino a morir, para que «</a:t>
            </a:r>
            <a:r>
              <a:rPr lang="es-CO" dirty="0" smtClean="0">
                <a:latin typeface="Agency FB" pitchFamily="34" charset="0"/>
              </a:rPr>
              <a:t>todo el que creé en Él no se pierda, más tenga vida eterna»</a:t>
            </a:r>
            <a:endParaRPr lang="es-CO" dirty="0">
              <a:latin typeface="Agency FB"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916832"/>
            <a:ext cx="2736304" cy="262736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1880" y="1916832"/>
            <a:ext cx="2376264" cy="262736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56176" y="1916832"/>
            <a:ext cx="2592288" cy="262736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62349254"/>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accent4">
              <a:lumMod val="40000"/>
              <a:lumOff val="60000"/>
            </a:schemeClr>
          </a:solidFill>
          <a:scene3d>
            <a:camera prst="orthographicFront"/>
            <a:lightRig rig="threePt" dir="t"/>
          </a:scene3d>
          <a:sp3d>
            <a:bevelT w="165100" prst="coolSlant"/>
          </a:sp3d>
        </p:spPr>
        <p:txBody>
          <a:bodyPr>
            <a:normAutofit fontScale="85000" lnSpcReduction="10000"/>
          </a:bodyPr>
          <a:lstStyle/>
          <a:p>
            <a:pPr marL="0" indent="0" algn="ctr">
              <a:buNone/>
            </a:pPr>
            <a:r>
              <a:rPr lang="es-CO" u="sng" dirty="0">
                <a:solidFill>
                  <a:srgbClr val="FF0000"/>
                </a:solidFill>
              </a:rPr>
              <a:t>2Ped.3.9</a:t>
            </a:r>
            <a:r>
              <a:rPr lang="es-CO" u="sng" dirty="0" smtClean="0">
                <a:solidFill>
                  <a:srgbClr val="FF0000"/>
                </a:solidFill>
              </a:rPr>
              <a:t>.</a:t>
            </a:r>
          </a:p>
          <a:p>
            <a:pPr marL="0" indent="0" algn="ctr">
              <a:buNone/>
            </a:pPr>
            <a:r>
              <a:rPr lang="es-CO" dirty="0"/>
              <a:t> </a:t>
            </a:r>
            <a:r>
              <a:rPr lang="es-CO" sz="2800" dirty="0">
                <a:latin typeface="Agency FB" pitchFamily="34" charset="0"/>
              </a:rPr>
              <a:t>El Señor no retarda su promesa, según algunos la tienen por tardanza, </a:t>
            </a:r>
            <a:r>
              <a:rPr lang="es-CO" sz="2800" dirty="0">
                <a:solidFill>
                  <a:srgbClr val="0070C0"/>
                </a:solidFill>
                <a:latin typeface="Agency FB" pitchFamily="34" charset="0"/>
              </a:rPr>
              <a:t>sino que es paciente para con nosotros, no queriendo que ninguno perezca, sino que todos procedan al arrepentimiento</a:t>
            </a:r>
            <a:r>
              <a:rPr lang="es-CO" sz="2800" dirty="0" smtClean="0">
                <a:latin typeface="Agency FB" pitchFamily="34" charset="0"/>
              </a:rPr>
              <a:t>.</a:t>
            </a:r>
          </a:p>
          <a:p>
            <a:pPr marL="0" indent="0" algn="ctr">
              <a:buNone/>
            </a:pPr>
            <a:endParaRPr lang="es-CO" sz="2800" dirty="0" smtClean="0"/>
          </a:p>
          <a:p>
            <a:pPr marL="0" indent="0" algn="ctr">
              <a:buNone/>
            </a:pPr>
            <a:r>
              <a:rPr lang="es-CO" sz="2800" dirty="0" smtClean="0"/>
              <a:t>Dios </a:t>
            </a:r>
            <a:r>
              <a:rPr lang="es-CO" sz="2800" dirty="0"/>
              <a:t>no desea la muerte del pecador, antes bien ha hecho todo lo que está a su alcance para salvarlo de la muerte </a:t>
            </a:r>
            <a:r>
              <a:rPr lang="es-CO" sz="2800" dirty="0">
                <a:solidFill>
                  <a:srgbClr val="FF0000"/>
                </a:solidFill>
              </a:rPr>
              <a:t>(</a:t>
            </a:r>
            <a:r>
              <a:rPr lang="es-CO" sz="2800" dirty="0" smtClean="0">
                <a:solidFill>
                  <a:srgbClr val="FF0000"/>
                </a:solidFill>
              </a:rPr>
              <a:t>Juan.3:16</a:t>
            </a:r>
            <a:r>
              <a:rPr lang="es-CO" sz="2800" dirty="0">
                <a:solidFill>
                  <a:srgbClr val="FF0000"/>
                </a:solidFill>
              </a:rPr>
              <a:t>).  </a:t>
            </a:r>
            <a:r>
              <a:rPr lang="es-CO" sz="2800" dirty="0"/>
              <a:t>Pero Pedro tiene presente </a:t>
            </a:r>
            <a:r>
              <a:rPr lang="es-CO" sz="2800" dirty="0" smtClean="0"/>
              <a:t>aquí que </a:t>
            </a:r>
            <a:r>
              <a:rPr lang="es-CO" sz="2800" dirty="0"/>
              <a:t>algunos rechazarán el plan de salvación de Dios, y se </a:t>
            </a:r>
            <a:r>
              <a:rPr lang="es-CO" sz="2800" dirty="0" smtClean="0"/>
              <a:t>perderán</a:t>
            </a:r>
          </a:p>
          <a:p>
            <a:pPr marL="0" indent="0" algn="ctr">
              <a:buNone/>
            </a:pPr>
            <a:r>
              <a:rPr lang="es-CO" sz="2800" dirty="0" smtClean="0"/>
              <a:t> </a:t>
            </a:r>
            <a:r>
              <a:rPr lang="es-CO" sz="2800" dirty="0">
                <a:solidFill>
                  <a:srgbClr val="FF0000"/>
                </a:solidFill>
              </a:rPr>
              <a:t>(</a:t>
            </a:r>
            <a:r>
              <a:rPr lang="es-CO" sz="2800" dirty="0" smtClean="0">
                <a:solidFill>
                  <a:srgbClr val="FF0000"/>
                </a:solidFill>
              </a:rPr>
              <a:t>2Pe. 3:7</a:t>
            </a:r>
            <a:r>
              <a:rPr lang="es-CO" sz="2800" dirty="0">
                <a:solidFill>
                  <a:srgbClr val="FF0000"/>
                </a:solidFill>
              </a:rPr>
              <a:t>). </a:t>
            </a:r>
            <a:endParaRPr lang="es-CO" sz="2800" dirty="0" smtClean="0">
              <a:solidFill>
                <a:srgbClr val="FF0000"/>
              </a:solidFill>
            </a:endParaRPr>
          </a:p>
          <a:p>
            <a:pPr marL="0" indent="0" algn="ctr">
              <a:buNone/>
            </a:pPr>
            <a:endParaRPr lang="es-CO" sz="2800" dirty="0" smtClean="0"/>
          </a:p>
          <a:p>
            <a:pPr marL="0" indent="0" algn="ctr">
              <a:buNone/>
            </a:pPr>
            <a:r>
              <a:rPr lang="es-CO" sz="2800" dirty="0" smtClean="0"/>
              <a:t>Pedro </a:t>
            </a:r>
            <a:r>
              <a:rPr lang="es-CO" sz="2800" dirty="0"/>
              <a:t>aclara que la promesa de Dios en cuanto al regreso de Cristo se cumplirá con </a:t>
            </a:r>
            <a:r>
              <a:rPr lang="es-CO" sz="2800" dirty="0" smtClean="0"/>
              <a:t>certeza, de acuerdo al cronograma de Dios.  </a:t>
            </a:r>
            <a:r>
              <a:rPr lang="es-CO" sz="2800" dirty="0">
                <a:solidFill>
                  <a:srgbClr val="0070C0"/>
                </a:solidFill>
              </a:rPr>
              <a:t>Cualquier aparente demora en su venida se debe a que Dios no está dispuesto a cerrar la puerta de la salvación mientras haya esperanza de que se arrepienta algún pecador. </a:t>
            </a:r>
          </a:p>
          <a:p>
            <a:endParaRPr lang="es-CO" dirty="0"/>
          </a:p>
        </p:txBody>
      </p:sp>
    </p:spTree>
    <p:extLst>
      <p:ext uri="{BB962C8B-B14F-4D97-AF65-F5344CB8AC3E}">
        <p14:creationId xmlns:p14="http://schemas.microsoft.com/office/powerpoint/2010/main" val="1200515340"/>
      </p:ext>
    </p:extLst>
  </p:cSld>
  <p:clrMapOvr>
    <a:masterClrMapping/>
  </p:clrMapOvr>
  <p:transition spd="slow">
    <p:cove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a:solidFill>
            <a:schemeClr val="accent4">
              <a:lumMod val="20000"/>
              <a:lumOff val="80000"/>
            </a:schemeClr>
          </a:solidFill>
          <a:scene3d>
            <a:camera prst="orthographicFront"/>
            <a:lightRig rig="threePt" dir="t"/>
          </a:scene3d>
          <a:sp3d>
            <a:bevelT w="165100" prst="coolSlant"/>
          </a:sp3d>
        </p:spPr>
        <p:txBody>
          <a:bodyPr>
            <a:normAutofit fontScale="77500" lnSpcReduction="20000"/>
          </a:bodyPr>
          <a:lstStyle/>
          <a:p>
            <a:pPr marL="0" indent="0" algn="ctr">
              <a:buNone/>
            </a:pPr>
            <a:r>
              <a:rPr lang="es-CO" sz="4000" b="1" u="sng" dirty="0">
                <a:solidFill>
                  <a:srgbClr val="FF0000"/>
                </a:solidFill>
              </a:rPr>
              <a:t>2Ped.2.9</a:t>
            </a:r>
            <a:r>
              <a:rPr lang="es-CO" sz="4000" b="1" u="sng" dirty="0" smtClean="0">
                <a:solidFill>
                  <a:srgbClr val="FF0000"/>
                </a:solidFill>
              </a:rPr>
              <a:t>.</a:t>
            </a:r>
          </a:p>
          <a:p>
            <a:pPr marL="0" indent="0" algn="ctr">
              <a:buNone/>
            </a:pPr>
            <a:r>
              <a:rPr lang="es-CO" sz="2800" dirty="0">
                <a:latin typeface="Agency FB" pitchFamily="34" charset="0"/>
              </a:rPr>
              <a:t>sabe el Señor librar de tentación a los piadosos, y reservar a los injustos para ser castigados en el día del juicio</a:t>
            </a:r>
            <a:r>
              <a:rPr lang="es-CO" dirty="0" smtClean="0">
                <a:latin typeface="Agency FB" pitchFamily="34" charset="0"/>
              </a:rPr>
              <a:t>;</a:t>
            </a:r>
          </a:p>
          <a:p>
            <a:pPr marL="0" indent="0" algn="ctr">
              <a:buNone/>
            </a:pPr>
            <a:endParaRPr lang="es-CO" dirty="0" smtClean="0"/>
          </a:p>
          <a:p>
            <a:pPr marL="0" indent="0" algn="ctr">
              <a:buNone/>
            </a:pPr>
            <a:r>
              <a:rPr lang="es-CO" dirty="0" smtClean="0"/>
              <a:t>Sabe </a:t>
            </a:r>
            <a:r>
              <a:rPr lang="es-CO" dirty="0"/>
              <a:t>el </a:t>
            </a:r>
            <a:r>
              <a:rPr lang="es-CO" dirty="0" smtClean="0"/>
              <a:t>Señor librar a los piadosos, como lo hizo con Noé en tiempos de diluvio, cuando «los designios de los pensamientos del corazón de los hombres era de continuo sólo el mal». Según lo describe </a:t>
            </a:r>
            <a:r>
              <a:rPr lang="es-CO" dirty="0" smtClean="0">
                <a:solidFill>
                  <a:srgbClr val="FF0000"/>
                </a:solidFill>
              </a:rPr>
              <a:t>Gen. 6:5.</a:t>
            </a:r>
          </a:p>
          <a:p>
            <a:pPr marL="0" indent="0" algn="ctr">
              <a:buNone/>
            </a:pPr>
            <a:endParaRPr lang="es-CO" dirty="0"/>
          </a:p>
          <a:p>
            <a:pPr marL="0" indent="0" algn="ctr">
              <a:buNone/>
            </a:pPr>
            <a:r>
              <a:rPr lang="es-CO" dirty="0"/>
              <a:t>Y</a:t>
            </a:r>
            <a:r>
              <a:rPr lang="es-CO" dirty="0" smtClean="0"/>
              <a:t> lo hizo también con Lot en tiempos de Sodoma, «Quien residía entre ellos, día tras día sufría en su buen corazón, al ver y oír los hechos inicuos de ellos» </a:t>
            </a:r>
            <a:r>
              <a:rPr lang="es-CO" dirty="0" smtClean="0">
                <a:solidFill>
                  <a:srgbClr val="FF0000"/>
                </a:solidFill>
              </a:rPr>
              <a:t>2 Ped.2:8.</a:t>
            </a:r>
          </a:p>
          <a:p>
            <a:pPr marL="0" indent="0" algn="ctr">
              <a:buNone/>
            </a:pPr>
            <a:endParaRPr lang="es-CO" dirty="0" smtClean="0"/>
          </a:p>
          <a:p>
            <a:pPr marL="0" indent="0" algn="ctr">
              <a:buNone/>
            </a:pPr>
            <a:r>
              <a:rPr lang="es-CO" dirty="0" smtClean="0"/>
              <a:t>De la misma forma, el </a:t>
            </a:r>
            <a:r>
              <a:rPr lang="es-CO" dirty="0"/>
              <a:t>creyente </a:t>
            </a:r>
            <a:r>
              <a:rPr lang="es-CO" dirty="0" smtClean="0"/>
              <a:t>hoy puede </a:t>
            </a:r>
            <a:r>
              <a:rPr lang="es-CO" dirty="0"/>
              <a:t>descansar plenamente en la justicia de Dios. </a:t>
            </a:r>
            <a:r>
              <a:rPr lang="es-CO" dirty="0" smtClean="0"/>
              <a:t>Cuando de la misma forma que ellos, sufren la </a:t>
            </a:r>
            <a:r>
              <a:rPr lang="es-CO" dirty="0"/>
              <a:t>incitación al pecado y a las pruebas que sobrevienen a los que firmemente lo </a:t>
            </a:r>
            <a:r>
              <a:rPr lang="es-CO" dirty="0" smtClean="0"/>
              <a:t>resisten. La </a:t>
            </a:r>
            <a:r>
              <a:rPr lang="es-CO" dirty="0"/>
              <a:t>seguridad de la protección del Señor fortalecería a </a:t>
            </a:r>
            <a:r>
              <a:rPr lang="es-CO" dirty="0" smtClean="0"/>
              <a:t>los fieles hijos de Dios.</a:t>
            </a:r>
            <a:endParaRPr lang="es-CO" dirty="0"/>
          </a:p>
        </p:txBody>
      </p:sp>
    </p:spTree>
    <p:extLst>
      <p:ext uri="{BB962C8B-B14F-4D97-AF65-F5344CB8AC3E}">
        <p14:creationId xmlns:p14="http://schemas.microsoft.com/office/powerpoint/2010/main" val="346881697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wipe(down)">
                                      <p:cBhvr>
                                        <p:cTn id="7" dur="500"/>
                                        <p:tgtEl>
                                          <p:spTgt spid="3">
                                            <p:txEl>
                                              <p:pRg st="5" end="5"/>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wipe(down)">
                                      <p:cBhvr>
                                        <p:cTn id="10"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3">
              <a:lumMod val="20000"/>
              <a:lumOff val="80000"/>
            </a:schemeClr>
          </a:solidFill>
          <a:scene3d>
            <a:camera prst="orthographicFront"/>
            <a:lightRig rig="threePt" dir="t"/>
          </a:scene3d>
          <a:sp3d>
            <a:bevelT w="165100" prst="coolSlant"/>
          </a:sp3d>
        </p:spPr>
        <p:txBody>
          <a:bodyPr>
            <a:normAutofit fontScale="85000" lnSpcReduction="10000"/>
          </a:bodyPr>
          <a:lstStyle/>
          <a:p>
            <a:pPr marL="0" indent="0" algn="ctr">
              <a:buNone/>
            </a:pPr>
            <a:r>
              <a:rPr lang="es-CO" sz="3300" b="1" dirty="0">
                <a:solidFill>
                  <a:srgbClr val="FF0000"/>
                </a:solidFill>
              </a:rPr>
              <a:t>2Ped.3.7</a:t>
            </a:r>
            <a:r>
              <a:rPr lang="es-CO" sz="3300" b="1" dirty="0" smtClean="0">
                <a:solidFill>
                  <a:srgbClr val="FF0000"/>
                </a:solidFill>
              </a:rPr>
              <a:t>.</a:t>
            </a:r>
          </a:p>
          <a:p>
            <a:pPr marL="0" indent="0" algn="ctr">
              <a:buNone/>
            </a:pPr>
            <a:r>
              <a:rPr lang="es-CO" dirty="0"/>
              <a:t> pero los cielos y la tierra que existen ahora, están reservados por la misma palabra, guardados para el fuego en el día del juicio y de la perdición de los hombres impíos</a:t>
            </a:r>
            <a:r>
              <a:rPr lang="es-CO" dirty="0" smtClean="0"/>
              <a:t>.</a:t>
            </a:r>
          </a:p>
          <a:p>
            <a:pPr marL="0" indent="0" algn="ctr">
              <a:buNone/>
            </a:pPr>
            <a:endParaRPr lang="es-CO" dirty="0"/>
          </a:p>
          <a:p>
            <a:pPr marL="0" indent="0" algn="ctr">
              <a:buNone/>
            </a:pPr>
            <a:r>
              <a:rPr lang="es-CO" dirty="0"/>
              <a:t>  </a:t>
            </a:r>
            <a:r>
              <a:rPr lang="es-CO" dirty="0">
                <a:solidFill>
                  <a:srgbClr val="FF0000"/>
                </a:solidFill>
              </a:rPr>
              <a:t>Los cielos y la tierra actuales, en contraste con “el mundo de entonces” </a:t>
            </a:r>
            <a:r>
              <a:rPr lang="es-CO" dirty="0" smtClean="0">
                <a:solidFill>
                  <a:srgbClr val="FF0000"/>
                </a:solidFill>
              </a:rPr>
              <a:t> </a:t>
            </a:r>
            <a:r>
              <a:rPr lang="es-CO" dirty="0">
                <a:solidFill>
                  <a:srgbClr val="FF0000"/>
                </a:solidFill>
              </a:rPr>
              <a:t>Están reservados. </a:t>
            </a:r>
            <a:r>
              <a:rPr lang="es-CO" dirty="0" smtClean="0">
                <a:solidFill>
                  <a:srgbClr val="FF0000"/>
                </a:solidFill>
              </a:rPr>
              <a:t>todavía para </a:t>
            </a:r>
            <a:r>
              <a:rPr lang="es-CO" dirty="0">
                <a:solidFill>
                  <a:srgbClr val="FF0000"/>
                </a:solidFill>
              </a:rPr>
              <a:t>destrucción. </a:t>
            </a:r>
            <a:r>
              <a:rPr lang="es-CO" dirty="0" smtClean="0">
                <a:solidFill>
                  <a:srgbClr val="FF0000"/>
                </a:solidFill>
              </a:rPr>
              <a:t>Por  la </a:t>
            </a:r>
            <a:r>
              <a:rPr lang="es-CO" dirty="0">
                <a:solidFill>
                  <a:srgbClr val="FF0000"/>
                </a:solidFill>
              </a:rPr>
              <a:t>misma palabra. </a:t>
            </a:r>
            <a:r>
              <a:rPr lang="es-CO" dirty="0" smtClean="0">
                <a:solidFill>
                  <a:srgbClr val="FF0000"/>
                </a:solidFill>
              </a:rPr>
              <a:t> </a:t>
            </a:r>
            <a:r>
              <a:rPr lang="es-CO" dirty="0">
                <a:solidFill>
                  <a:srgbClr val="FF0000"/>
                </a:solidFill>
              </a:rPr>
              <a:t>Es decir, la palabra de Dios </a:t>
            </a:r>
            <a:r>
              <a:rPr lang="es-CO" dirty="0" smtClean="0">
                <a:solidFill>
                  <a:srgbClr val="FF0000"/>
                </a:solidFill>
              </a:rPr>
              <a:t> están “siendo </a:t>
            </a:r>
            <a:r>
              <a:rPr lang="es-CO" dirty="0">
                <a:solidFill>
                  <a:srgbClr val="FF0000"/>
                </a:solidFill>
              </a:rPr>
              <a:t>guardados” </a:t>
            </a:r>
            <a:r>
              <a:rPr lang="es-CO" dirty="0" smtClean="0">
                <a:solidFill>
                  <a:srgbClr val="FF0000"/>
                </a:solidFill>
              </a:rPr>
              <a:t> Para </a:t>
            </a:r>
            <a:r>
              <a:rPr lang="es-CO" dirty="0">
                <a:solidFill>
                  <a:srgbClr val="FF0000"/>
                </a:solidFill>
              </a:rPr>
              <a:t>el fuego. </a:t>
            </a:r>
            <a:r>
              <a:rPr lang="es-CO" dirty="0" smtClean="0">
                <a:solidFill>
                  <a:srgbClr val="FF0000"/>
                </a:solidFill>
              </a:rPr>
              <a:t>es </a:t>
            </a:r>
            <a:r>
              <a:rPr lang="es-CO" dirty="0">
                <a:solidFill>
                  <a:srgbClr val="FF0000"/>
                </a:solidFill>
              </a:rPr>
              <a:t>decir, para que el fuego destruya así como el agua hizo su obra destructora en el tiempo del </a:t>
            </a:r>
            <a:r>
              <a:rPr lang="es-CO" dirty="0" smtClean="0">
                <a:solidFill>
                  <a:srgbClr val="FF0000"/>
                </a:solidFill>
              </a:rPr>
              <a:t>diluvio.</a:t>
            </a:r>
            <a:endParaRPr lang="es-CO" dirty="0">
              <a:solidFill>
                <a:srgbClr val="FF0000"/>
              </a:solidFill>
            </a:endParaRPr>
          </a:p>
          <a:p>
            <a:pPr marL="0" indent="0" algn="ctr">
              <a:buNone/>
            </a:pPr>
            <a:r>
              <a:rPr lang="es-CO" dirty="0"/>
              <a:t> </a:t>
            </a:r>
            <a:endParaRPr lang="es-CO" dirty="0" smtClean="0"/>
          </a:p>
          <a:p>
            <a:pPr marL="0" indent="0" algn="ctr">
              <a:buNone/>
            </a:pPr>
            <a:r>
              <a:rPr lang="es-CO" dirty="0" smtClean="0"/>
              <a:t>En </a:t>
            </a:r>
            <a:r>
              <a:rPr lang="es-CO" dirty="0"/>
              <a:t>el día del </a:t>
            </a:r>
            <a:r>
              <a:rPr lang="es-CO" dirty="0" smtClean="0"/>
              <a:t>juicio, los </a:t>
            </a:r>
            <a:r>
              <a:rPr lang="es-CO" dirty="0"/>
              <a:t>hombres impíos. </a:t>
            </a:r>
          </a:p>
          <a:p>
            <a:pPr marL="0" indent="0" algn="ctr">
              <a:buNone/>
            </a:pPr>
            <a:r>
              <a:rPr lang="es-CO" dirty="0" smtClean="0"/>
              <a:t>serán </a:t>
            </a:r>
            <a:r>
              <a:rPr lang="es-CO" dirty="0"/>
              <a:t>juzgados y castigados, no la materia inanimada. </a:t>
            </a:r>
          </a:p>
          <a:p>
            <a:endParaRPr lang="es-CO" dirty="0"/>
          </a:p>
        </p:txBody>
      </p:sp>
    </p:spTree>
    <p:extLst>
      <p:ext uri="{BB962C8B-B14F-4D97-AF65-F5344CB8AC3E}">
        <p14:creationId xmlns:p14="http://schemas.microsoft.com/office/powerpoint/2010/main" val="3145276540"/>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Autofit/>
          </a:bodyPr>
          <a:lstStyle/>
          <a:p>
            <a:r>
              <a:rPr lang="es-CO" b="1" dirty="0" smtClean="0"/>
              <a:t>Contraste entre los dos acontecimientos</a:t>
            </a:r>
            <a:endParaRPr lang="es-CO" b="1" dirty="0"/>
          </a:p>
        </p:txBody>
      </p:sp>
      <p:sp>
        <p:nvSpPr>
          <p:cNvPr id="3" name="2 Marcador de contenido"/>
          <p:cNvSpPr>
            <a:spLocks noGrp="1"/>
          </p:cNvSpPr>
          <p:nvPr>
            <p:ph idx="1"/>
          </p:nvPr>
        </p:nvSpPr>
        <p:spPr>
          <a:xfrm>
            <a:off x="312534" y="4581128"/>
            <a:ext cx="4331473" cy="2088232"/>
          </a:xfrm>
          <a:solidFill>
            <a:schemeClr val="accent4">
              <a:lumMod val="40000"/>
              <a:lumOff val="60000"/>
            </a:schemeClr>
          </a:solidFill>
          <a:scene3d>
            <a:camera prst="orthographicFront"/>
            <a:lightRig rig="threePt" dir="t"/>
          </a:scene3d>
          <a:sp3d>
            <a:bevelT w="165100" prst="coolSlant"/>
          </a:sp3d>
        </p:spPr>
        <p:txBody>
          <a:bodyPr>
            <a:normAutofit fontScale="77500" lnSpcReduction="20000"/>
          </a:bodyPr>
          <a:lstStyle/>
          <a:p>
            <a:pPr marL="0" indent="0" algn="ctr">
              <a:buNone/>
            </a:pPr>
            <a:r>
              <a:rPr lang="es-CO" sz="2000" dirty="0" smtClean="0"/>
              <a:t>El diluvio duró cuarenta días sobre la tierra </a:t>
            </a:r>
            <a:r>
              <a:rPr lang="es-CO" sz="2000" dirty="0"/>
              <a:t>(Gén7: 17. Todo lo que tenía aliento de espíritu de vida en sus narices, todo lo que había en la tierra, murió. </a:t>
            </a:r>
            <a:r>
              <a:rPr lang="es-CO" sz="2000" dirty="0" smtClean="0"/>
              <a:t>23 </a:t>
            </a:r>
            <a:r>
              <a:rPr lang="es-CO" sz="2000" dirty="0"/>
              <a:t>Así fue destruido todo ser que vivía sobre la faz de la tierra, desde el hombre hasta la bestia, los reptiles, y las aves del cielo; y fueron raídos de la tierra, y quedó solamente Noé, y los que con él estaban en el arca</a:t>
            </a:r>
            <a:r>
              <a:rPr lang="es-CO" sz="2000" dirty="0" smtClean="0"/>
              <a:t>. </a:t>
            </a:r>
            <a:r>
              <a:rPr lang="es-CO" sz="2000" dirty="0"/>
              <a:t>24 Y prevalecieron las aguas sobre la tierra ciento cincuenta días. </a:t>
            </a:r>
            <a:r>
              <a:rPr lang="es-CO" sz="2000" dirty="0" smtClean="0"/>
              <a:t> </a:t>
            </a:r>
            <a:r>
              <a:rPr lang="es-CO" sz="2000" b="1" dirty="0" smtClean="0">
                <a:solidFill>
                  <a:srgbClr val="FF0000"/>
                </a:solidFill>
              </a:rPr>
              <a:t>Ver 21-24.</a:t>
            </a:r>
            <a:endParaRPr lang="es-CO" sz="2000" b="1" dirty="0">
              <a:solidFill>
                <a:srgbClr val="FF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628800"/>
            <a:ext cx="3888432" cy="280831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1628800"/>
            <a:ext cx="3600400" cy="2808313"/>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780479" y="4581128"/>
            <a:ext cx="4104456" cy="2246769"/>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1400" dirty="0"/>
              <a:t>Cuando los mil años se cumplan, Satanás será suelto de su prisión, </a:t>
            </a:r>
            <a:r>
              <a:rPr lang="es-CO" sz="1400" dirty="0" smtClean="0"/>
              <a:t>8 </a:t>
            </a:r>
            <a:r>
              <a:rPr lang="es-CO" sz="1400" dirty="0"/>
              <a:t>y saldrá a engañar a las naciones que están en los cuatro ángulos de la tierra, a </a:t>
            </a:r>
            <a:r>
              <a:rPr lang="es-CO" sz="1400" dirty="0"/>
              <a:t>Gog</a:t>
            </a:r>
            <a:r>
              <a:rPr lang="es-CO" sz="1400" dirty="0"/>
              <a:t> y a </a:t>
            </a:r>
            <a:r>
              <a:rPr lang="es-CO" sz="1400" dirty="0"/>
              <a:t>Magog</a:t>
            </a:r>
            <a:r>
              <a:rPr lang="es-CO" sz="1400" dirty="0"/>
              <a:t>, a fin de reunirlos para la batalla; </a:t>
            </a:r>
            <a:r>
              <a:rPr lang="es-CO" sz="1400" b="1" u="sng" dirty="0"/>
              <a:t>el número de los cuales es como la arena del mar</a:t>
            </a:r>
            <a:r>
              <a:rPr lang="es-CO" sz="1400" dirty="0"/>
              <a:t>. </a:t>
            </a:r>
            <a:r>
              <a:rPr lang="es-CO" sz="1400" dirty="0" smtClean="0"/>
              <a:t>9 </a:t>
            </a:r>
            <a:r>
              <a:rPr lang="es-CO" sz="1400" dirty="0"/>
              <a:t>Y subieron sobre la anchura de la tierra, y rodearon el campamento de los santos y la ciudad amada; y de Dios descendió fuego del cielo, y los consumió. </a:t>
            </a:r>
            <a:r>
              <a:rPr lang="es-CO" sz="1400" b="1" dirty="0">
                <a:solidFill>
                  <a:srgbClr val="FF0000"/>
                </a:solidFill>
              </a:rPr>
              <a:t>Apoc.20:7-9.</a:t>
            </a:r>
            <a:r>
              <a:rPr lang="es-CO" sz="1400" dirty="0"/>
              <a:t> Y el que no se halló inscrito en el libro de la vida fue lanzado al lago de fuego</a:t>
            </a:r>
            <a:r>
              <a:rPr lang="es-CO" sz="1400" dirty="0" smtClean="0"/>
              <a:t>. </a:t>
            </a:r>
            <a:r>
              <a:rPr lang="es-CO" sz="1400" b="1" dirty="0" smtClean="0">
                <a:solidFill>
                  <a:srgbClr val="FF0000"/>
                </a:solidFill>
              </a:rPr>
              <a:t>Verso 15.</a:t>
            </a:r>
            <a:endParaRPr lang="es-CO" sz="1400" b="1" dirty="0">
              <a:solidFill>
                <a:srgbClr val="FF0000"/>
              </a:solidFill>
            </a:endParaRPr>
          </a:p>
        </p:txBody>
      </p:sp>
    </p:spTree>
    <p:extLst>
      <p:ext uri="{BB962C8B-B14F-4D97-AF65-F5344CB8AC3E}">
        <p14:creationId xmlns:p14="http://schemas.microsoft.com/office/powerpoint/2010/main" val="320223657"/>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8712968" cy="6480720"/>
          </a:xfrm>
          <a:solidFill>
            <a:schemeClr val="accent1">
              <a:lumMod val="20000"/>
              <a:lumOff val="80000"/>
            </a:schemeClr>
          </a:solidFill>
          <a:scene3d>
            <a:camera prst="orthographicFront"/>
            <a:lightRig rig="threePt" dir="t"/>
          </a:scene3d>
          <a:sp3d>
            <a:bevelT w="165100" prst="coolSlant"/>
          </a:sp3d>
        </p:spPr>
        <p:txBody>
          <a:bodyPr>
            <a:normAutofit fontScale="77500" lnSpcReduction="20000"/>
          </a:bodyPr>
          <a:lstStyle/>
          <a:p>
            <a:pPr marL="0" indent="0" algn="ctr">
              <a:buNone/>
            </a:pPr>
            <a:r>
              <a:rPr lang="es-CO" sz="3600" b="1" dirty="0" smtClean="0">
                <a:solidFill>
                  <a:srgbClr val="FF0000"/>
                </a:solidFill>
              </a:rPr>
              <a:t>Mat.13.39-43.</a:t>
            </a:r>
          </a:p>
          <a:p>
            <a:pPr marL="0" indent="0" algn="ctr">
              <a:buNone/>
            </a:pPr>
            <a:r>
              <a:rPr lang="es-CO" sz="2800" dirty="0">
                <a:latin typeface="Agency FB" pitchFamily="34" charset="0"/>
                <a:cs typeface="Andalus" pitchFamily="18" charset="-78"/>
              </a:rPr>
              <a:t>El enemigo que la </a:t>
            </a:r>
            <a:r>
              <a:rPr lang="es-CO" sz="2800" dirty="0" smtClean="0">
                <a:latin typeface="Agency FB" pitchFamily="34" charset="0"/>
                <a:cs typeface="Andalus" pitchFamily="18" charset="-78"/>
              </a:rPr>
              <a:t>sembró es </a:t>
            </a:r>
            <a:r>
              <a:rPr lang="es-CO" sz="2800" dirty="0">
                <a:latin typeface="Agency FB" pitchFamily="34" charset="0"/>
                <a:cs typeface="Andalus" pitchFamily="18" charset="-78"/>
              </a:rPr>
              <a:t>el diablo; la siega es el fin del siglo; y los segadores son los ángeles</a:t>
            </a:r>
            <a:r>
              <a:rPr lang="es-CO" sz="2800" dirty="0" smtClean="0">
                <a:latin typeface="Agency FB" pitchFamily="34" charset="0"/>
                <a:cs typeface="Andalus" pitchFamily="18" charset="-78"/>
              </a:rPr>
              <a:t>. </a:t>
            </a:r>
            <a:r>
              <a:rPr lang="es-CO" sz="2800" dirty="0">
                <a:latin typeface="Agency FB" pitchFamily="34" charset="0"/>
                <a:cs typeface="Andalus" pitchFamily="18" charset="-78"/>
              </a:rPr>
              <a:t>40 De manera que como se arranca la cizaña, y se quema en el fuego, </a:t>
            </a:r>
            <a:r>
              <a:rPr lang="es-CO" sz="2800" dirty="0" smtClean="0">
                <a:latin typeface="Agency FB" pitchFamily="34" charset="0"/>
                <a:cs typeface="Andalus" pitchFamily="18" charset="-78"/>
              </a:rPr>
              <a:t>así será en </a:t>
            </a:r>
            <a:r>
              <a:rPr lang="es-CO" sz="2800" dirty="0">
                <a:latin typeface="Agency FB" pitchFamily="34" charset="0"/>
                <a:cs typeface="Andalus" pitchFamily="18" charset="-78"/>
              </a:rPr>
              <a:t>el fin de este siglo. </a:t>
            </a:r>
            <a:endParaRPr lang="es-CO" sz="2800" dirty="0" smtClean="0">
              <a:latin typeface="Agency FB" pitchFamily="34" charset="0"/>
              <a:cs typeface="Andalus" pitchFamily="18" charset="-78"/>
            </a:endParaRPr>
          </a:p>
          <a:p>
            <a:pPr marL="0" indent="0" algn="ctr">
              <a:buNone/>
            </a:pPr>
            <a:r>
              <a:rPr lang="es-CO" sz="2800" dirty="0" smtClean="0">
                <a:latin typeface="Agency FB" pitchFamily="34" charset="0"/>
                <a:cs typeface="Andalus" pitchFamily="18" charset="-78"/>
              </a:rPr>
              <a:t>41 Enviará </a:t>
            </a:r>
            <a:r>
              <a:rPr lang="es-CO" sz="2800" dirty="0">
                <a:latin typeface="Agency FB" pitchFamily="34" charset="0"/>
                <a:cs typeface="Andalus" pitchFamily="18" charset="-78"/>
              </a:rPr>
              <a:t>el Hijo del Hombre a sus ángeles, y recogerán </a:t>
            </a:r>
            <a:r>
              <a:rPr lang="es-CO" sz="2800" u="sng" dirty="0">
                <a:latin typeface="Agency FB" pitchFamily="34" charset="0"/>
                <a:cs typeface="Andalus" pitchFamily="18" charset="-78"/>
              </a:rPr>
              <a:t>de su reino </a:t>
            </a:r>
            <a:r>
              <a:rPr lang="es-CO" sz="2800" dirty="0">
                <a:latin typeface="Agency FB" pitchFamily="34" charset="0"/>
                <a:cs typeface="Andalus" pitchFamily="18" charset="-78"/>
              </a:rPr>
              <a:t>a todos los que sirven de tropiezo, y a los que hacen iniquidad, 42 y los echarán en el horno de fuego; allí será el lloro y el crujir de dientes</a:t>
            </a:r>
            <a:r>
              <a:rPr lang="es-CO" sz="2800" dirty="0" smtClean="0">
                <a:latin typeface="Agency FB" pitchFamily="34" charset="0"/>
                <a:cs typeface="Andalus" pitchFamily="18" charset="-78"/>
              </a:rPr>
              <a:t>. </a:t>
            </a:r>
            <a:r>
              <a:rPr lang="es-CO" sz="2800" dirty="0">
                <a:latin typeface="Agency FB" pitchFamily="34" charset="0"/>
                <a:cs typeface="Andalus" pitchFamily="18" charset="-78"/>
              </a:rPr>
              <a:t>43 Entonces los justos resplandecerán como el sol en el reino de su Padre. El que tiene oídos para oír, oiga</a:t>
            </a:r>
            <a:r>
              <a:rPr lang="es-CO" sz="2800" dirty="0" smtClean="0">
                <a:latin typeface="Agency FB" pitchFamily="34" charset="0"/>
                <a:cs typeface="Andalus" pitchFamily="18" charset="-78"/>
              </a:rPr>
              <a:t>.</a:t>
            </a:r>
          </a:p>
          <a:p>
            <a:pPr marL="0" indent="0" algn="ctr">
              <a:buNone/>
            </a:pPr>
            <a:endParaRPr lang="es-CO" sz="2800" dirty="0" smtClean="0">
              <a:latin typeface="Agency FB" pitchFamily="34" charset="0"/>
              <a:cs typeface="Andalus" pitchFamily="18" charset="-78"/>
            </a:endParaRPr>
          </a:p>
          <a:p>
            <a:pPr marL="0" indent="0" algn="ctr">
              <a:buNone/>
            </a:pPr>
            <a:r>
              <a:rPr lang="es-CO" sz="2800" dirty="0" smtClean="0">
                <a:cs typeface="Andalus" pitchFamily="18" charset="-78"/>
              </a:rPr>
              <a:t>El texto describe dos clases de personas dentro de la iglesia:</a:t>
            </a:r>
          </a:p>
          <a:p>
            <a:pPr marL="0" indent="0" algn="ctr">
              <a:buNone/>
            </a:pPr>
            <a:r>
              <a:rPr lang="es-CO" sz="3600" b="1" dirty="0" smtClean="0">
                <a:cs typeface="Andalus" pitchFamily="18" charset="-78"/>
              </a:rPr>
              <a:t>1</a:t>
            </a:r>
            <a:r>
              <a:rPr lang="es-CO" sz="2800" dirty="0" smtClean="0">
                <a:cs typeface="Andalus" pitchFamily="18" charset="-78"/>
              </a:rPr>
              <a:t>). </a:t>
            </a:r>
            <a:r>
              <a:rPr lang="es-CO" sz="2800" b="1" dirty="0" smtClean="0">
                <a:solidFill>
                  <a:srgbClr val="FF0000"/>
                </a:solidFill>
                <a:cs typeface="Andalus" pitchFamily="18" charset="-78"/>
              </a:rPr>
              <a:t>Verso 42</a:t>
            </a:r>
            <a:r>
              <a:rPr lang="es-CO" sz="2800" dirty="0">
                <a:cs typeface="Andalus" pitchFamily="18" charset="-78"/>
              </a:rPr>
              <a:t>: </a:t>
            </a:r>
            <a:r>
              <a:rPr lang="es-CO" sz="2800" b="1" u="sng" dirty="0" smtClean="0">
                <a:cs typeface="Andalus" pitchFamily="18" charset="-78"/>
              </a:rPr>
              <a:t>Lloro </a:t>
            </a:r>
            <a:r>
              <a:rPr lang="es-CO" sz="2800" b="1" u="sng" dirty="0">
                <a:cs typeface="Andalus" pitchFamily="18" charset="-78"/>
              </a:rPr>
              <a:t>y el crujir de </a:t>
            </a:r>
            <a:r>
              <a:rPr lang="es-CO" sz="2800" b="1" u="sng" dirty="0" smtClean="0">
                <a:cs typeface="Andalus" pitchFamily="18" charset="-78"/>
              </a:rPr>
              <a:t>dientes</a:t>
            </a:r>
            <a:r>
              <a:rPr lang="es-CO" sz="2800" dirty="0" smtClean="0">
                <a:cs typeface="Andalus" pitchFamily="18" charset="-78"/>
              </a:rPr>
              <a:t>: Los que estando aún dentro de la iglesia no quisieron arrepentirse de corazón, a pesar de tanto mensaje que escucharon, el texto da una  descripción </a:t>
            </a:r>
            <a:r>
              <a:rPr lang="es-CO" sz="2800" dirty="0">
                <a:cs typeface="Andalus" pitchFamily="18" charset="-78"/>
              </a:rPr>
              <a:t>gráfica del remordimiento de los impíos cuando se den cuenta de que sus malos caminos les han provocado la aniquilación </a:t>
            </a:r>
            <a:r>
              <a:rPr lang="es-CO" sz="2800" dirty="0" smtClean="0">
                <a:cs typeface="Andalus" pitchFamily="18" charset="-78"/>
              </a:rPr>
              <a:t>eterna, junto con todos los que no quisieron entregar su corazón a cristo.</a:t>
            </a:r>
          </a:p>
          <a:p>
            <a:pPr marL="0" indent="0" algn="ctr">
              <a:buNone/>
            </a:pPr>
            <a:endParaRPr lang="es-CO" sz="2800" dirty="0" smtClean="0">
              <a:cs typeface="Andalus" pitchFamily="18" charset="-78"/>
            </a:endParaRPr>
          </a:p>
          <a:p>
            <a:pPr marL="0" indent="0" algn="ctr">
              <a:buNone/>
            </a:pPr>
            <a:r>
              <a:rPr lang="es-CO" sz="3600" b="1" dirty="0" smtClean="0">
                <a:cs typeface="Andalus" pitchFamily="18" charset="-78"/>
              </a:rPr>
              <a:t>2</a:t>
            </a:r>
            <a:r>
              <a:rPr lang="es-CO" sz="2800" dirty="0">
                <a:cs typeface="Andalus" pitchFamily="18" charset="-78"/>
              </a:rPr>
              <a:t>). </a:t>
            </a:r>
            <a:r>
              <a:rPr lang="es-CO" sz="2800" b="1" dirty="0" smtClean="0">
                <a:solidFill>
                  <a:srgbClr val="FF0000"/>
                </a:solidFill>
                <a:cs typeface="Andalus" pitchFamily="18" charset="-78"/>
              </a:rPr>
              <a:t>Verso 43</a:t>
            </a:r>
            <a:r>
              <a:rPr lang="es-CO" sz="2800" dirty="0" smtClean="0">
                <a:cs typeface="Andalus" pitchFamily="18" charset="-78"/>
              </a:rPr>
              <a:t>: </a:t>
            </a:r>
            <a:r>
              <a:rPr lang="es-CO" sz="2800" b="1" u="sng" dirty="0" smtClean="0">
                <a:cs typeface="Andalus" pitchFamily="18" charset="-78"/>
              </a:rPr>
              <a:t>Los justos Resplandecerán</a:t>
            </a:r>
            <a:r>
              <a:rPr lang="es-CO" sz="2800" dirty="0" smtClean="0">
                <a:cs typeface="Andalus" pitchFamily="18" charset="-78"/>
              </a:rPr>
              <a:t>. </a:t>
            </a:r>
            <a:r>
              <a:rPr lang="es-CO" sz="2800" dirty="0">
                <a:cs typeface="Andalus" pitchFamily="18" charset="-78"/>
              </a:rPr>
              <a:t>P</a:t>
            </a:r>
            <a:r>
              <a:rPr lang="es-CO" sz="2800" dirty="0" smtClean="0">
                <a:cs typeface="Andalus" pitchFamily="18" charset="-78"/>
              </a:rPr>
              <a:t>alabra da </a:t>
            </a:r>
            <a:r>
              <a:rPr lang="es-CO" sz="2800" dirty="0">
                <a:cs typeface="Andalus" pitchFamily="18" charset="-78"/>
              </a:rPr>
              <a:t>la idea de una luz que irrumpe con repentino brillo, como si el sol saliera desde atrás de una oscura nube.  Se hace notar claramente el contraste entre las tinieblas que rodean a los impíos y el gozo que experimentan los salvados.</a:t>
            </a:r>
          </a:p>
          <a:p>
            <a:endParaRPr lang="es-CO" dirty="0"/>
          </a:p>
        </p:txBody>
      </p:sp>
    </p:spTree>
    <p:extLst>
      <p:ext uri="{BB962C8B-B14F-4D97-AF65-F5344CB8AC3E}">
        <p14:creationId xmlns:p14="http://schemas.microsoft.com/office/powerpoint/2010/main" val="3390789738"/>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wipe(down)">
                                      <p:cBhvr>
                                        <p:cTn id="10" dur="500"/>
                                        <p:tgtEl>
                                          <p:spTgt spid="3">
                                            <p:txEl>
                                              <p:pRg st="5" end="5"/>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animEffect transition="in" filter="wipe(down)">
                                      <p:cBhvr>
                                        <p:cTn id="13"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Autofit/>
          </a:bodyPr>
          <a:lstStyle/>
          <a:p>
            <a:r>
              <a:rPr lang="es-CO" sz="4000" b="1" dirty="0"/>
              <a:t>Cuanto </a:t>
            </a:r>
            <a:r>
              <a:rPr lang="es-CO" sz="4000" b="1" dirty="0" smtClean="0"/>
              <a:t>tiempo durará esta separación</a:t>
            </a:r>
            <a:endParaRPr lang="es-CO" sz="4000" b="1" dirty="0"/>
          </a:p>
        </p:txBody>
      </p:sp>
      <p:sp>
        <p:nvSpPr>
          <p:cNvPr id="3" name="2 Marcador de contenido"/>
          <p:cNvSpPr>
            <a:spLocks noGrp="1"/>
          </p:cNvSpPr>
          <p:nvPr>
            <p:ph idx="1"/>
          </p:nvPr>
        </p:nvSpPr>
        <p:spPr>
          <a:xfrm>
            <a:off x="457200" y="1600200"/>
            <a:ext cx="8229600" cy="4997152"/>
          </a:xfrm>
          <a:solidFill>
            <a:schemeClr val="accent4">
              <a:lumMod val="20000"/>
              <a:lumOff val="80000"/>
            </a:schemeClr>
          </a:solidFill>
          <a:scene3d>
            <a:camera prst="orthographicFront"/>
            <a:lightRig rig="threePt" dir="t"/>
          </a:scene3d>
          <a:sp3d>
            <a:bevelT w="165100" prst="coolSlant"/>
          </a:sp3d>
        </p:spPr>
        <p:txBody>
          <a:bodyPr>
            <a:normAutofit fontScale="70000" lnSpcReduction="20000"/>
          </a:bodyPr>
          <a:lstStyle/>
          <a:p>
            <a:pPr marL="0" indent="0" algn="ctr">
              <a:buNone/>
            </a:pPr>
            <a:r>
              <a:rPr lang="es-CO" sz="3600" b="1" dirty="0" smtClean="0">
                <a:solidFill>
                  <a:srgbClr val="FF0000"/>
                </a:solidFill>
              </a:rPr>
              <a:t>2Tes.1.9.</a:t>
            </a:r>
          </a:p>
          <a:p>
            <a:pPr marL="0" indent="0" algn="ctr">
              <a:buNone/>
            </a:pPr>
            <a:r>
              <a:rPr lang="es-CO" dirty="0"/>
              <a:t> </a:t>
            </a:r>
            <a:r>
              <a:rPr lang="es-CO" dirty="0">
                <a:latin typeface="Agency FB" pitchFamily="34" charset="0"/>
              </a:rPr>
              <a:t>los cuales sufrirán pena de </a:t>
            </a:r>
            <a:r>
              <a:rPr lang="es-CO" b="1" u="sng" dirty="0">
                <a:latin typeface="Agency FB" pitchFamily="34" charset="0"/>
              </a:rPr>
              <a:t>eterna perdición</a:t>
            </a:r>
            <a:r>
              <a:rPr lang="es-CO" dirty="0">
                <a:latin typeface="Agency FB" pitchFamily="34" charset="0"/>
              </a:rPr>
              <a:t>, excluidos de la presencia del Señor y de la gloria de su poder, </a:t>
            </a:r>
            <a:endParaRPr lang="es-CO" dirty="0" smtClean="0">
              <a:latin typeface="Agency FB" pitchFamily="34" charset="0"/>
            </a:endParaRPr>
          </a:p>
          <a:p>
            <a:pPr marL="0" indent="0" algn="ctr">
              <a:buNone/>
            </a:pPr>
            <a:r>
              <a:rPr lang="es-CO" dirty="0">
                <a:latin typeface="Agency FB" pitchFamily="34" charset="0"/>
              </a:rPr>
              <a:t> </a:t>
            </a:r>
            <a:endParaRPr lang="es-CO" dirty="0" smtClean="0">
              <a:latin typeface="Agency FB" pitchFamily="34" charset="0"/>
            </a:endParaRPr>
          </a:p>
          <a:p>
            <a:pPr marL="0" indent="0" algn="ctr">
              <a:buNone/>
            </a:pPr>
            <a:r>
              <a:rPr lang="es-CO" dirty="0" smtClean="0">
                <a:latin typeface="Agency FB" pitchFamily="34" charset="0"/>
              </a:rPr>
              <a:t>Aquí se describe con </a:t>
            </a:r>
            <a:r>
              <a:rPr lang="es-CO" dirty="0">
                <a:latin typeface="Agency FB" pitchFamily="34" charset="0"/>
              </a:rPr>
              <a:t>exactitud la suerte final de los que rechazan las misericordias de Dios.  Todos serán finalmente destruidos, no transitoriamente para ser resucitados después, sino con una destrucción de la cual no se levantarán más.  Las palabras de Pablo excluyen cualquier idea de un tormento eterno </a:t>
            </a:r>
            <a:r>
              <a:rPr lang="es-CO" b="1" dirty="0">
                <a:solidFill>
                  <a:srgbClr val="FF0000"/>
                </a:solidFill>
                <a:latin typeface="Agency FB" pitchFamily="34" charset="0"/>
              </a:rPr>
              <a:t>(ver com.  </a:t>
            </a:r>
            <a:r>
              <a:rPr lang="es-CO" b="1" dirty="0" smtClean="0">
                <a:solidFill>
                  <a:srgbClr val="FF0000"/>
                </a:solidFill>
                <a:latin typeface="Agency FB" pitchFamily="34" charset="0"/>
              </a:rPr>
              <a:t>Mat.3:12). </a:t>
            </a:r>
            <a:endParaRPr lang="es-CO" b="1" dirty="0">
              <a:solidFill>
                <a:srgbClr val="FF0000"/>
              </a:solidFill>
              <a:latin typeface="Agency FB" pitchFamily="34" charset="0"/>
            </a:endParaRPr>
          </a:p>
          <a:p>
            <a:pPr marL="0" indent="0" algn="ctr">
              <a:buNone/>
            </a:pPr>
            <a:r>
              <a:rPr lang="es-CO" dirty="0">
                <a:latin typeface="Agency FB" pitchFamily="34" charset="0"/>
              </a:rPr>
              <a:t>  </a:t>
            </a:r>
            <a:endParaRPr lang="es-CO" dirty="0" smtClean="0">
              <a:latin typeface="Agency FB" pitchFamily="34" charset="0"/>
            </a:endParaRPr>
          </a:p>
          <a:p>
            <a:pPr marL="0" indent="0" algn="ctr">
              <a:buNone/>
            </a:pPr>
            <a:r>
              <a:rPr lang="es-CO" dirty="0" smtClean="0">
                <a:latin typeface="Agency FB" pitchFamily="34" charset="0"/>
              </a:rPr>
              <a:t> </a:t>
            </a:r>
            <a:r>
              <a:rPr lang="es-CO" dirty="0">
                <a:latin typeface="Agency FB" pitchFamily="34" charset="0"/>
              </a:rPr>
              <a:t>De la presencia del Señor. </a:t>
            </a:r>
            <a:r>
              <a:rPr lang="es-CO" dirty="0" smtClean="0">
                <a:latin typeface="Agency FB" pitchFamily="34" charset="0"/>
              </a:rPr>
              <a:t>O </a:t>
            </a:r>
            <a:r>
              <a:rPr lang="es-CO" dirty="0">
                <a:latin typeface="Agency FB" pitchFamily="34" charset="0"/>
              </a:rPr>
              <a:t>“del rostro del Señor”.  Esta frase implica una separación del Señor.  Así como el clímax de la bienaventuranza de los justos será vivir en la presencia del Señor </a:t>
            </a:r>
            <a:r>
              <a:rPr lang="es-CO" b="1" dirty="0">
                <a:solidFill>
                  <a:srgbClr val="FF0000"/>
                </a:solidFill>
                <a:latin typeface="Agency FB" pitchFamily="34" charset="0"/>
              </a:rPr>
              <a:t>(</a:t>
            </a:r>
            <a:r>
              <a:rPr lang="es-CO" b="1" dirty="0" smtClean="0">
                <a:solidFill>
                  <a:srgbClr val="FF0000"/>
                </a:solidFill>
                <a:latin typeface="Agency FB" pitchFamily="34" charset="0"/>
              </a:rPr>
              <a:t>Mat.5:8</a:t>
            </a:r>
            <a:r>
              <a:rPr lang="es-CO" b="1" dirty="0">
                <a:solidFill>
                  <a:srgbClr val="FF0000"/>
                </a:solidFill>
                <a:latin typeface="Agency FB" pitchFamily="34" charset="0"/>
              </a:rPr>
              <a:t>; </a:t>
            </a:r>
            <a:r>
              <a:rPr lang="es-CO" b="1" dirty="0" smtClean="0">
                <a:solidFill>
                  <a:srgbClr val="FF0000"/>
                </a:solidFill>
                <a:latin typeface="Agency FB" pitchFamily="34" charset="0"/>
              </a:rPr>
              <a:t>Ap..22:4</a:t>
            </a:r>
            <a:r>
              <a:rPr lang="es-CO" dirty="0">
                <a:solidFill>
                  <a:srgbClr val="FF0000"/>
                </a:solidFill>
                <a:latin typeface="Agency FB" pitchFamily="34" charset="0"/>
              </a:rPr>
              <a:t>)</a:t>
            </a:r>
            <a:r>
              <a:rPr lang="es-CO" dirty="0">
                <a:latin typeface="Agency FB" pitchFamily="34" charset="0"/>
              </a:rPr>
              <a:t>, así también, en el extremo opuesto, la peor desgracia del castigo de los impíos será su exclusión de la presencia divina.  Cuando vivían en la tierra menospreciaron sus oportunidades de conocer al Señor </a:t>
            </a:r>
            <a:r>
              <a:rPr lang="es-CO" b="1" dirty="0" smtClean="0">
                <a:solidFill>
                  <a:srgbClr val="FF0000"/>
                </a:solidFill>
                <a:latin typeface="Agency FB" pitchFamily="34" charset="0"/>
              </a:rPr>
              <a:t>(2Tes.1:8</a:t>
            </a:r>
            <a:r>
              <a:rPr lang="es-CO" b="1" dirty="0">
                <a:solidFill>
                  <a:srgbClr val="FF0000"/>
                </a:solidFill>
                <a:latin typeface="Agency FB" pitchFamily="34" charset="0"/>
              </a:rPr>
              <a:t>); </a:t>
            </a:r>
            <a:r>
              <a:rPr lang="es-CO" dirty="0">
                <a:latin typeface="Agency FB" pitchFamily="34" charset="0"/>
              </a:rPr>
              <a:t>pero finalmente y cuando ya sea demasiado tarde, se darán cuenta del valor de los privilegios que rechazaron. </a:t>
            </a:r>
          </a:p>
        </p:txBody>
      </p:sp>
    </p:spTree>
    <p:extLst>
      <p:ext uri="{BB962C8B-B14F-4D97-AF65-F5344CB8AC3E}">
        <p14:creationId xmlns:p14="http://schemas.microsoft.com/office/powerpoint/2010/main" val="4226694405"/>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lstStyle/>
          <a:p>
            <a:r>
              <a:rPr lang="es-CO" dirty="0" smtClean="0"/>
              <a:t>Los dos extremos opuestos:</a:t>
            </a:r>
            <a:endParaRPr lang="es-CO" dirty="0"/>
          </a:p>
        </p:txBody>
      </p:sp>
      <p:sp>
        <p:nvSpPr>
          <p:cNvPr id="3" name="2 Marcador de contenido"/>
          <p:cNvSpPr>
            <a:spLocks noGrp="1"/>
          </p:cNvSpPr>
          <p:nvPr>
            <p:ph idx="1"/>
          </p:nvPr>
        </p:nvSpPr>
        <p:spPr>
          <a:xfrm>
            <a:off x="457200" y="5517232"/>
            <a:ext cx="8229600" cy="1008112"/>
          </a:xfrm>
          <a:solidFill>
            <a:schemeClr val="accent4">
              <a:lumMod val="40000"/>
              <a:lumOff val="60000"/>
            </a:schemeClr>
          </a:solidFill>
          <a:scene3d>
            <a:camera prst="orthographicFront"/>
            <a:lightRig rig="threePt" dir="t"/>
          </a:scene3d>
          <a:sp3d>
            <a:bevelT w="165100" prst="coolSlant"/>
          </a:sp3d>
        </p:spPr>
        <p:txBody>
          <a:bodyPr>
            <a:normAutofit fontScale="77500" lnSpcReduction="20000"/>
          </a:bodyPr>
          <a:lstStyle/>
          <a:p>
            <a:pPr marL="0" indent="0" algn="ctr">
              <a:buNone/>
            </a:pPr>
            <a:r>
              <a:rPr lang="es-CO" dirty="0" smtClean="0"/>
              <a:t>Los impíos arderán eternamente de acuerdo al pecado cometido, quiere decir, hasta que se extingan por completo, para dar lugar a una tierra nueva, su morada eterna. </a:t>
            </a:r>
            <a:endParaRPr lang="es-CO" dirty="0"/>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661462"/>
            <a:ext cx="4248472"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1661463"/>
            <a:ext cx="3744416" cy="360040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3253540"/>
      </p:ext>
    </p:extLst>
  </p:cSld>
  <p:clrMapOvr>
    <a:masterClrMapping/>
  </p:clrMapOvr>
  <p:transition spd="slow">
    <p:cove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147248" cy="2592288"/>
          </a:xfrm>
          <a:solidFill>
            <a:schemeClr val="accent4">
              <a:lumMod val="40000"/>
              <a:lumOff val="60000"/>
            </a:schemeClr>
          </a:solidFill>
          <a:scene3d>
            <a:camera prst="orthographicFront"/>
            <a:lightRig rig="threePt" dir="t"/>
          </a:scene3d>
          <a:sp3d>
            <a:bevelT w="165100" prst="coolSlant"/>
          </a:sp3d>
        </p:spPr>
        <p:txBody>
          <a:bodyPr>
            <a:normAutofit fontScale="70000" lnSpcReduction="20000"/>
          </a:bodyPr>
          <a:lstStyle/>
          <a:p>
            <a:pPr marL="0" indent="0" algn="ctr">
              <a:buNone/>
            </a:pPr>
            <a:r>
              <a:rPr lang="es-CO" dirty="0" smtClean="0"/>
              <a:t>Nótese </a:t>
            </a:r>
            <a:r>
              <a:rPr lang="es-CO" dirty="0"/>
              <a:t>que Pablo no está haciendo una distinción entre las venidas de Cristo -antes y después del milenio-, sino que incluye a ambas en un grandioso suceso.  </a:t>
            </a:r>
            <a:endParaRPr lang="es-CO" dirty="0" smtClean="0"/>
          </a:p>
          <a:p>
            <a:pPr marL="0" indent="0" algn="ctr">
              <a:buNone/>
            </a:pPr>
            <a:r>
              <a:rPr lang="es-CO" dirty="0" smtClean="0"/>
              <a:t>La </a:t>
            </a:r>
            <a:r>
              <a:rPr lang="es-CO" dirty="0"/>
              <a:t>muerte de los impíos al comienzo del milenio será seguida -mil años después- por su resurrección, y entonces serán lanzados “al lago de fuego” para ser definitivamente </a:t>
            </a:r>
            <a:r>
              <a:rPr lang="es-CO" dirty="0" smtClean="0"/>
              <a:t>consumidos</a:t>
            </a:r>
          </a:p>
          <a:p>
            <a:pPr marL="0" indent="0" algn="ctr">
              <a:buNone/>
            </a:pPr>
            <a:r>
              <a:rPr lang="es-CO" dirty="0" smtClean="0"/>
              <a:t> </a:t>
            </a:r>
            <a:r>
              <a:rPr lang="es-CO" b="1" dirty="0" smtClean="0">
                <a:solidFill>
                  <a:srgbClr val="FF0000"/>
                </a:solidFill>
              </a:rPr>
              <a:t>(Ver Mal. 4:1-3</a:t>
            </a:r>
            <a:r>
              <a:rPr lang="es-CO" b="1" dirty="0">
                <a:solidFill>
                  <a:srgbClr val="FF0000"/>
                </a:solidFill>
              </a:rPr>
              <a:t>; </a:t>
            </a:r>
            <a:r>
              <a:rPr lang="es-CO" b="1" dirty="0" smtClean="0">
                <a:solidFill>
                  <a:srgbClr val="FF0000"/>
                </a:solidFill>
              </a:rPr>
              <a:t>Ap.20:5,15</a:t>
            </a:r>
            <a:r>
              <a:rPr lang="es-CO" b="1" dirty="0">
                <a:solidFill>
                  <a:srgbClr val="FF0000"/>
                </a:solidFill>
              </a:rPr>
              <a:t>).  </a:t>
            </a: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3429000"/>
            <a:ext cx="2808783" cy="2808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Flecha derecha"/>
          <p:cNvSpPr/>
          <p:nvPr/>
        </p:nvSpPr>
        <p:spPr>
          <a:xfrm>
            <a:off x="3625627" y="3429001"/>
            <a:ext cx="2386533" cy="2808309"/>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1600" b="1" dirty="0" smtClean="0"/>
              <a:t>Desde la segunda venida de Cristo y la destrucción de los impíos. Mil años</a:t>
            </a:r>
            <a:endParaRPr lang="es-CO" sz="1600" b="1" dirty="0"/>
          </a:p>
        </p:txBody>
      </p:sp>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7" y="3429002"/>
            <a:ext cx="3230090" cy="28083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56230665"/>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051"/>
                                        </p:tgtEl>
                                        <p:attrNameLst>
                                          <p:attrName>style.visibility</p:attrName>
                                        </p:attrNameLst>
                                      </p:cBhvr>
                                      <p:to>
                                        <p:strVal val="visible"/>
                                      </p:to>
                                    </p:set>
                                    <p:animEffect transition="in" filter="barn(inVertical)">
                                      <p:cBhvr>
                                        <p:cTn id="7" dur="500"/>
                                        <p:tgtEl>
                                          <p:spTgt spid="2051"/>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
                                        <p:tgtEl>
                                          <p:spTgt spid="4"/>
                                        </p:tgtEl>
                                      </p:cBhvr>
                                    </p:animEffect>
                                  </p:childTnLst>
                                </p:cTn>
                              </p:par>
                              <p:par>
                                <p:cTn id="11" presetID="16" presetClass="entr" presetSubtype="21" fill="hold" nodeType="withEffect">
                                  <p:stCondLst>
                                    <p:cond delay="0"/>
                                  </p:stCondLst>
                                  <p:childTnLst>
                                    <p:set>
                                      <p:cBhvr>
                                        <p:cTn id="12" dur="1" fill="hold">
                                          <p:stCondLst>
                                            <p:cond delay="0"/>
                                          </p:stCondLst>
                                        </p:cTn>
                                        <p:tgtEl>
                                          <p:spTgt spid="2052"/>
                                        </p:tgtEl>
                                        <p:attrNameLst>
                                          <p:attrName>style.visibility</p:attrName>
                                        </p:attrNameLst>
                                      </p:cBhvr>
                                      <p:to>
                                        <p:strVal val="visible"/>
                                      </p:to>
                                    </p:set>
                                    <p:animEffect transition="in" filter="barn(inVertical)">
                                      <p:cBhvr>
                                        <p:cTn id="13" dur="5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4">
              <a:lumMod val="20000"/>
              <a:lumOff val="80000"/>
            </a:schemeClr>
          </a:solidFill>
          <a:scene3d>
            <a:camera prst="orthographicFront"/>
            <a:lightRig rig="threePt" dir="t"/>
          </a:scene3d>
          <a:sp3d>
            <a:bevelT w="152400" h="50800" prst="softRound"/>
          </a:sp3d>
        </p:spPr>
        <p:txBody>
          <a:bodyPr>
            <a:normAutofit fontScale="85000" lnSpcReduction="20000"/>
          </a:bodyPr>
          <a:lstStyle/>
          <a:p>
            <a:pPr marL="0" indent="0" algn="ctr">
              <a:buNone/>
            </a:pPr>
            <a:r>
              <a:rPr lang="es-CO" dirty="0"/>
              <a:t>Aunque Pablo está hablando de “eterna perdición”, no es correcto presentar este pasaje como una evidencia de que los impíos serán destruidos definitivamente en la segunda venida de Cristo </a:t>
            </a:r>
            <a:r>
              <a:rPr lang="es-CO" dirty="0">
                <a:solidFill>
                  <a:srgbClr val="FF0000"/>
                </a:solidFill>
              </a:rPr>
              <a:t>(ver </a:t>
            </a:r>
            <a:r>
              <a:rPr lang="es-CO" dirty="0" smtClean="0">
                <a:solidFill>
                  <a:srgbClr val="FF0000"/>
                </a:solidFill>
              </a:rPr>
              <a:t>Ap.20:3</a:t>
            </a:r>
            <a:r>
              <a:rPr lang="es-CO" dirty="0">
                <a:solidFill>
                  <a:srgbClr val="FF0000"/>
                </a:solidFill>
              </a:rPr>
              <a:t>). </a:t>
            </a:r>
            <a:endParaRPr lang="es-CO" dirty="0" smtClean="0">
              <a:solidFill>
                <a:srgbClr val="FF0000"/>
              </a:solidFill>
            </a:endParaRPr>
          </a:p>
          <a:p>
            <a:pPr marL="0" indent="0" algn="ctr">
              <a:buNone/>
            </a:pPr>
            <a:r>
              <a:rPr lang="es-CO" dirty="0">
                <a:latin typeface="Agency FB" pitchFamily="34" charset="0"/>
              </a:rPr>
              <a:t> </a:t>
            </a:r>
            <a:endParaRPr lang="es-CO" dirty="0" smtClean="0">
              <a:latin typeface="Agency FB" pitchFamily="34" charset="0"/>
            </a:endParaRPr>
          </a:p>
          <a:p>
            <a:pPr marL="0" indent="0" algn="ctr">
              <a:buNone/>
            </a:pPr>
            <a:r>
              <a:rPr lang="es-CO" dirty="0" smtClean="0">
                <a:latin typeface="Agency FB" pitchFamily="34" charset="0"/>
              </a:rPr>
              <a:t>Durante mil años, que se inician cuando Cristo regrese por segunda vez,  Impíos son muertos, Satanás es encerrado, confinado a estar en este planeta. Los Santos revisando los libros de memoria de los desobedientes, investigando por que no fueron salvos. </a:t>
            </a:r>
            <a:r>
              <a:rPr lang="es-CO" dirty="0">
                <a:latin typeface="Agency FB" pitchFamily="34" charset="0"/>
              </a:rPr>
              <a:t>E</a:t>
            </a:r>
            <a:r>
              <a:rPr lang="es-CO" dirty="0" smtClean="0">
                <a:latin typeface="Agency FB" pitchFamily="34" charset="0"/>
              </a:rPr>
              <a:t>xcluidos </a:t>
            </a:r>
            <a:r>
              <a:rPr lang="es-CO" dirty="0">
                <a:latin typeface="Agency FB" pitchFamily="34" charset="0"/>
              </a:rPr>
              <a:t>de la presencia del Señor y de la gloria de su </a:t>
            </a:r>
            <a:r>
              <a:rPr lang="es-CO" dirty="0" smtClean="0">
                <a:latin typeface="Agency FB" pitchFamily="34" charset="0"/>
              </a:rPr>
              <a:t>poder. </a:t>
            </a:r>
            <a:endParaRPr lang="es-CO" dirty="0">
              <a:latin typeface="Agency FB" pitchFamily="34" charset="0"/>
            </a:endParaRPr>
          </a:p>
          <a:p>
            <a:pPr marL="0" indent="0" algn="ctr">
              <a:buNone/>
            </a:pPr>
            <a:endParaRPr lang="es-CO" dirty="0" smtClean="0"/>
          </a:p>
          <a:p>
            <a:pPr marL="0" indent="0" algn="ctr">
              <a:buNone/>
            </a:pPr>
            <a:r>
              <a:rPr lang="es-CO" dirty="0" smtClean="0"/>
              <a:t>Gloria de su poder,  </a:t>
            </a:r>
            <a:r>
              <a:rPr lang="es-CO" u="sng" dirty="0" smtClean="0"/>
              <a:t>dice el texto Sagrado</a:t>
            </a:r>
            <a:r>
              <a:rPr lang="es-CO" dirty="0" smtClean="0"/>
              <a:t>, O </a:t>
            </a:r>
            <a:r>
              <a:rPr lang="es-CO" dirty="0"/>
              <a:t>“gloria de su fuerza”.  Es decir, la gloria que procede de la fortaleza de </a:t>
            </a:r>
            <a:r>
              <a:rPr lang="es-CO" dirty="0" smtClean="0"/>
              <a:t>Cristo que </a:t>
            </a:r>
            <a:r>
              <a:rPr lang="es-CO" dirty="0"/>
              <a:t>se manifestará cuando salve a los santos </a:t>
            </a:r>
            <a:r>
              <a:rPr lang="es-CO" dirty="0" smtClean="0"/>
              <a:t>del fuego destructor que destruye </a:t>
            </a:r>
            <a:r>
              <a:rPr lang="es-CO" dirty="0"/>
              <a:t>a los </a:t>
            </a:r>
            <a:r>
              <a:rPr lang="es-CO" dirty="0" smtClean="0"/>
              <a:t>impíos, en el lago de fuego y a la vez purifica la tierra. </a:t>
            </a:r>
            <a:endParaRPr lang="es-CO" dirty="0"/>
          </a:p>
        </p:txBody>
      </p:sp>
    </p:spTree>
    <p:extLst>
      <p:ext uri="{BB962C8B-B14F-4D97-AF65-F5344CB8AC3E}">
        <p14:creationId xmlns:p14="http://schemas.microsoft.com/office/powerpoint/2010/main" val="66951301"/>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8784976" cy="6552728"/>
          </a:xfrm>
          <a:solidFill>
            <a:schemeClr val="bg1"/>
          </a:solidFill>
          <a:scene3d>
            <a:camera prst="orthographicFront"/>
            <a:lightRig rig="threePt" dir="t"/>
          </a:scene3d>
          <a:sp3d>
            <a:bevelT w="165100" prst="coolSlant"/>
          </a:sp3d>
        </p:spPr>
        <p:txBody>
          <a:bodyPr>
            <a:normAutofit fontScale="62500" lnSpcReduction="20000"/>
          </a:bodyPr>
          <a:lstStyle/>
          <a:p>
            <a:pPr marL="0" indent="0" algn="ctr">
              <a:buNone/>
            </a:pPr>
            <a:r>
              <a:rPr lang="es-CO" sz="4400" b="1" dirty="0">
                <a:solidFill>
                  <a:srgbClr val="FF0000"/>
                </a:solidFill>
              </a:rPr>
              <a:t>Mat.10:28</a:t>
            </a:r>
            <a:r>
              <a:rPr lang="es-CO" sz="4400" b="1" dirty="0" smtClean="0">
                <a:solidFill>
                  <a:srgbClr val="FF0000"/>
                </a:solidFill>
              </a:rPr>
              <a:t>.</a:t>
            </a:r>
          </a:p>
          <a:p>
            <a:pPr marL="0" indent="0" algn="ctr">
              <a:buNone/>
            </a:pPr>
            <a:r>
              <a:rPr lang="es-CO" dirty="0">
                <a:latin typeface="Agency FB" pitchFamily="34" charset="0"/>
              </a:rPr>
              <a:t> </a:t>
            </a:r>
            <a:r>
              <a:rPr lang="es-CO" sz="3800" dirty="0">
                <a:latin typeface="Agency FB" pitchFamily="34" charset="0"/>
              </a:rPr>
              <a:t>Y no temáis a los que matan el cuerpo, mas el alma no pueden matar; temed más bien a aquel que puede destruir el alma y el cuerpo en el infierno</a:t>
            </a:r>
            <a:r>
              <a:rPr lang="es-CO" sz="3800" dirty="0" smtClean="0">
                <a:latin typeface="Agency FB" pitchFamily="34" charset="0"/>
              </a:rPr>
              <a:t>.</a:t>
            </a:r>
            <a:r>
              <a:rPr lang="es-CO" sz="3800" dirty="0" smtClean="0"/>
              <a:t> </a:t>
            </a:r>
            <a:endParaRPr lang="es-CO" sz="3800" dirty="0"/>
          </a:p>
          <a:p>
            <a:pPr marL="0" indent="0" algn="ctr">
              <a:buNone/>
            </a:pPr>
            <a:r>
              <a:rPr lang="es-CO" sz="3800" dirty="0"/>
              <a:t> </a:t>
            </a:r>
            <a:endParaRPr lang="es-CO" sz="3800" dirty="0" smtClean="0"/>
          </a:p>
          <a:p>
            <a:pPr marL="0" indent="0" algn="ctr">
              <a:buNone/>
            </a:pPr>
            <a:r>
              <a:rPr lang="es-CO" dirty="0" smtClean="0"/>
              <a:t>Los </a:t>
            </a:r>
            <a:r>
              <a:rPr lang="es-CO" dirty="0"/>
              <a:t>que “</a:t>
            </a:r>
            <a:r>
              <a:rPr lang="es-CO" u="sng" dirty="0"/>
              <a:t>matan el cuerpo</a:t>
            </a:r>
            <a:r>
              <a:rPr lang="es-CO" dirty="0"/>
              <a:t>” son, evidentemente, los perseguidores que se mencionan en </a:t>
            </a:r>
            <a:r>
              <a:rPr lang="es-CO" dirty="0" smtClean="0">
                <a:solidFill>
                  <a:srgbClr val="FF0000"/>
                </a:solidFill>
              </a:rPr>
              <a:t>Mat. 10:18-25</a:t>
            </a:r>
            <a:r>
              <a:rPr lang="es-CO" dirty="0">
                <a:solidFill>
                  <a:srgbClr val="FF0000"/>
                </a:solidFill>
              </a:rPr>
              <a:t>, </a:t>
            </a:r>
            <a:r>
              <a:rPr lang="es-CO" dirty="0" smtClean="0">
                <a:solidFill>
                  <a:srgbClr val="FF0000"/>
                </a:solidFill>
              </a:rPr>
              <a:t>36</a:t>
            </a:r>
            <a:r>
              <a:rPr lang="es-CO" dirty="0"/>
              <a:t>.  Sólo Dios “</a:t>
            </a:r>
            <a:r>
              <a:rPr lang="es-CO" u="sng" dirty="0"/>
              <a:t>puede destruir el alma y el cuerpo en el infierno</a:t>
            </a:r>
            <a:r>
              <a:rPr lang="es-CO" dirty="0"/>
              <a:t>”.  Dentro del contexto del juicio final, cabe señalar lo que dice </a:t>
            </a:r>
            <a:r>
              <a:rPr lang="es-CO" dirty="0" smtClean="0">
                <a:solidFill>
                  <a:srgbClr val="FF0000"/>
                </a:solidFill>
              </a:rPr>
              <a:t>Heb.10:31</a:t>
            </a:r>
            <a:r>
              <a:rPr lang="es-CO" dirty="0" smtClean="0"/>
              <a:t> </a:t>
            </a:r>
            <a:r>
              <a:rPr lang="es-CO" dirty="0"/>
              <a:t>: “¡</a:t>
            </a:r>
            <a:r>
              <a:rPr lang="es-CO" b="1" dirty="0">
                <a:latin typeface="Agency FB" pitchFamily="34" charset="0"/>
              </a:rPr>
              <a:t>Horrenda cosa es caer en manos del Dios vivo</a:t>
            </a:r>
            <a:r>
              <a:rPr lang="es-CO" dirty="0"/>
              <a:t>!” En cuanto a persecuciones, ver </a:t>
            </a:r>
            <a:r>
              <a:rPr lang="es-CO" dirty="0" smtClean="0">
                <a:solidFill>
                  <a:srgbClr val="FF0000"/>
                </a:solidFill>
              </a:rPr>
              <a:t>Mat.5:10-12</a:t>
            </a:r>
            <a:r>
              <a:rPr lang="es-CO" dirty="0">
                <a:solidFill>
                  <a:srgbClr val="FF0000"/>
                </a:solidFill>
              </a:rPr>
              <a:t>.</a:t>
            </a:r>
          </a:p>
          <a:p>
            <a:pPr marL="0" indent="0" algn="ctr">
              <a:buNone/>
            </a:pPr>
            <a:r>
              <a:rPr lang="es-CO" dirty="0">
                <a:solidFill>
                  <a:srgbClr val="FF0000"/>
                </a:solidFill>
              </a:rPr>
              <a:t>  </a:t>
            </a:r>
            <a:endParaRPr lang="es-CO" dirty="0" smtClean="0">
              <a:solidFill>
                <a:srgbClr val="FF0000"/>
              </a:solidFill>
            </a:endParaRPr>
          </a:p>
          <a:p>
            <a:pPr marL="0" indent="0" algn="ctr">
              <a:buNone/>
            </a:pPr>
            <a:r>
              <a:rPr lang="es-CO" sz="3600" b="1" u="sng" dirty="0" smtClean="0"/>
              <a:t> </a:t>
            </a:r>
            <a:r>
              <a:rPr lang="es-CO" sz="3600" b="1" u="sng" dirty="0"/>
              <a:t>Alma.</a:t>
            </a:r>
            <a:r>
              <a:rPr lang="es-CO" sz="3600" b="1" dirty="0"/>
              <a:t> </a:t>
            </a:r>
            <a:r>
              <a:rPr lang="es-CO" sz="3600" b="1" dirty="0" smtClean="0"/>
              <a:t> </a:t>
            </a:r>
            <a:r>
              <a:rPr lang="es-CO" dirty="0"/>
              <a:t>Gr. psuj’, “aliento”, “vida”, “alma</a:t>
            </a:r>
            <a:r>
              <a:rPr lang="es-CO" dirty="0" smtClean="0"/>
              <a:t>”.  </a:t>
            </a:r>
          </a:p>
          <a:p>
            <a:pPr marL="0" indent="0" algn="ctr">
              <a:buNone/>
            </a:pPr>
            <a:r>
              <a:rPr lang="es-CO" dirty="0"/>
              <a:t>A</a:t>
            </a:r>
            <a:r>
              <a:rPr lang="es-CO" dirty="0" smtClean="0"/>
              <a:t>parece 102 veces en el NT griego.  La traducción más común de la RVR es “alma” 48 veces. Le sigue “vida” o “vivir” 38 veces. En siete casos se refiere a la identidad personal y la RVR traduce “personas”. Seis veces tiene que ver con las emociones y se traduce como “corazón”  o “ánimos”.  Una vez se traduce como “muerte”,</a:t>
            </a:r>
          </a:p>
          <a:p>
            <a:pPr marL="0" indent="0" algn="ctr">
              <a:buNone/>
            </a:pPr>
            <a:endParaRPr lang="es-CO" dirty="0"/>
          </a:p>
          <a:p>
            <a:pPr marL="0" indent="0" algn="ctr">
              <a:buNone/>
            </a:pPr>
            <a:r>
              <a:rPr lang="es-CO" dirty="0" smtClean="0"/>
              <a:t> En el vocablo psujé no hay nada que insinúe ni siquiera remotamente una entidad consciente que pueda sobrevivir a la muerte del cuerpo o que sea inmortal.  La Biblia nunca emplea el término psujé para referirse a un ser consciente capaz de existir aparte del cuerpo.  La Biblia no habla de almas vivas y conscientes que sobrevivan al cuerpo.  </a:t>
            </a:r>
            <a:endParaRPr lang="es-CO" dirty="0"/>
          </a:p>
        </p:txBody>
      </p:sp>
    </p:spTree>
    <p:extLst>
      <p:ext uri="{BB962C8B-B14F-4D97-AF65-F5344CB8AC3E}">
        <p14:creationId xmlns:p14="http://schemas.microsoft.com/office/powerpoint/2010/main" val="476152805"/>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barn(inVertical)">
                                      <p:cBhvr>
                                        <p:cTn id="7" dur="500"/>
                                        <p:tgtEl>
                                          <p:spTgt spid="3">
                                            <p:txEl>
                                              <p:pRg st="5" end="5"/>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barn(inVertical)">
                                      <p:cBhvr>
                                        <p:cTn id="10" dur="500"/>
                                        <p:tgtEl>
                                          <p:spTgt spid="3">
                                            <p:txEl>
                                              <p:pRg st="6" end="6"/>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barn(inVertical)">
                                      <p:cBhvr>
                                        <p:cTn id="13"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solidFill>
            <a:schemeClr val="bg1"/>
          </a:solidFill>
          <a:scene3d>
            <a:camera prst="orthographicFront"/>
            <a:lightRig rig="threePt" dir="t"/>
          </a:scene3d>
          <a:sp3d>
            <a:bevelT w="165100" prst="coolSlant"/>
          </a:sp3d>
        </p:spPr>
        <p:txBody>
          <a:bodyPr>
            <a:normAutofit fontScale="85000" lnSpcReduction="20000"/>
          </a:bodyPr>
          <a:lstStyle/>
          <a:p>
            <a:pPr marL="0" indent="0" algn="ctr">
              <a:buNone/>
            </a:pPr>
            <a:r>
              <a:rPr lang="en-US" b="1" dirty="0" smtClean="0">
                <a:solidFill>
                  <a:srgbClr val="FF0000"/>
                </a:solidFill>
              </a:rPr>
              <a:t>Mat.25.46.</a:t>
            </a:r>
          </a:p>
          <a:p>
            <a:pPr marL="0" indent="0" algn="ctr">
              <a:buNone/>
            </a:pPr>
            <a:r>
              <a:rPr lang="es-CO" sz="2800" dirty="0" smtClean="0">
                <a:latin typeface="Agency FB" pitchFamily="34" charset="0"/>
              </a:rPr>
              <a:t>E </a:t>
            </a:r>
            <a:r>
              <a:rPr lang="es-CO" sz="2800" dirty="0">
                <a:latin typeface="Agency FB" pitchFamily="34" charset="0"/>
              </a:rPr>
              <a:t>irán éstos al castigo eterno, y los justos a la </a:t>
            </a:r>
            <a:r>
              <a:rPr lang="es-CO" sz="2800" u="sng" dirty="0">
                <a:latin typeface="Agency FB" pitchFamily="34" charset="0"/>
              </a:rPr>
              <a:t>vida eterna</a:t>
            </a:r>
            <a:r>
              <a:rPr lang="es-CO" sz="2800" dirty="0" smtClean="0">
                <a:latin typeface="Agency FB" pitchFamily="34" charset="0"/>
              </a:rPr>
              <a:t>.</a:t>
            </a:r>
          </a:p>
          <a:p>
            <a:pPr algn="ctr"/>
            <a:endParaRPr lang="pt-BR" dirty="0" smtClean="0"/>
          </a:p>
          <a:p>
            <a:pPr marL="0" indent="0" algn="ctr">
              <a:buNone/>
            </a:pPr>
            <a:r>
              <a:rPr lang="pt-BR" sz="3300" b="1" u="sng" dirty="0" smtClean="0"/>
              <a:t>Castigo </a:t>
            </a:r>
            <a:r>
              <a:rPr lang="pt-BR" sz="3300" b="1" u="sng" dirty="0"/>
              <a:t>eterno</a:t>
            </a:r>
            <a:r>
              <a:rPr lang="pt-BR" sz="3300" b="1" dirty="0"/>
              <a:t>. </a:t>
            </a:r>
          </a:p>
          <a:p>
            <a:pPr marL="0" indent="0" algn="ctr">
              <a:buNone/>
            </a:pPr>
            <a:r>
              <a:rPr lang="pt-BR" dirty="0" smtClean="0">
                <a:solidFill>
                  <a:srgbClr val="FF0000"/>
                </a:solidFill>
              </a:rPr>
              <a:t>Mat. 25:41</a:t>
            </a:r>
          </a:p>
          <a:p>
            <a:pPr marL="0" indent="0" algn="ctr">
              <a:buNone/>
            </a:pPr>
            <a:r>
              <a:rPr lang="es-CO" sz="2800" dirty="0" smtClean="0"/>
              <a:t>Entonces </a:t>
            </a:r>
            <a:r>
              <a:rPr lang="es-CO" sz="2800" dirty="0"/>
              <a:t>dirá también el rey a los de la izquierda: </a:t>
            </a:r>
            <a:r>
              <a:rPr lang="es-CO" sz="2800" dirty="0" smtClean="0"/>
              <a:t>«</a:t>
            </a:r>
            <a:r>
              <a:rPr lang="es-CO" sz="2800" dirty="0" smtClean="0">
                <a:latin typeface="Agency FB" pitchFamily="34" charset="0"/>
              </a:rPr>
              <a:t>Apartaos </a:t>
            </a:r>
            <a:r>
              <a:rPr lang="es-CO" sz="2800" dirty="0">
                <a:latin typeface="Agency FB" pitchFamily="34" charset="0"/>
              </a:rPr>
              <a:t>de mí, malditos, al fuego eterno que está preparado para el diablo y sus </a:t>
            </a:r>
            <a:r>
              <a:rPr lang="es-CO" sz="2800" dirty="0" smtClean="0">
                <a:latin typeface="Agency FB" pitchFamily="34" charset="0"/>
              </a:rPr>
              <a:t>ángeles».</a:t>
            </a:r>
          </a:p>
          <a:p>
            <a:pPr marL="0" indent="0" algn="ctr">
              <a:buNone/>
            </a:pPr>
            <a:r>
              <a:rPr lang="es-CO" sz="2600" dirty="0" smtClean="0"/>
              <a:t>CBA: «Se </a:t>
            </a:r>
            <a:r>
              <a:rPr lang="es-CO" sz="2600" dirty="0"/>
              <a:t>deduce que el galardón de los justos es una vida sin fin, mientras que la retribución de los impíos es muerte que no tiene </a:t>
            </a:r>
            <a:r>
              <a:rPr lang="es-CO" sz="2600" dirty="0" smtClean="0"/>
              <a:t>fin» </a:t>
            </a:r>
            <a:r>
              <a:rPr lang="pt-BR" sz="2600" dirty="0" smtClean="0"/>
              <a:t>   </a:t>
            </a:r>
          </a:p>
          <a:p>
            <a:pPr marL="0" indent="0" algn="ctr">
              <a:buNone/>
            </a:pPr>
            <a:endParaRPr lang="pt-BR" sz="3600" b="1" u="sng" dirty="0" smtClean="0"/>
          </a:p>
          <a:p>
            <a:pPr marL="0" indent="0" algn="ctr">
              <a:buNone/>
            </a:pPr>
            <a:r>
              <a:rPr lang="pt-BR" sz="3300" b="1" u="sng" dirty="0" smtClean="0"/>
              <a:t>Vida </a:t>
            </a:r>
            <a:r>
              <a:rPr lang="pt-BR" sz="3300" b="1" u="sng" dirty="0"/>
              <a:t>eterna</a:t>
            </a:r>
            <a:r>
              <a:rPr lang="pt-BR" sz="3300" b="1" dirty="0"/>
              <a:t>. </a:t>
            </a:r>
          </a:p>
          <a:p>
            <a:pPr marL="0" indent="0" algn="ctr">
              <a:buNone/>
            </a:pPr>
            <a:r>
              <a:rPr lang="pt-BR" sz="2600" b="1" dirty="0" smtClean="0">
                <a:solidFill>
                  <a:srgbClr val="FF0000"/>
                </a:solidFill>
              </a:rPr>
              <a:t>Juan </a:t>
            </a:r>
            <a:r>
              <a:rPr lang="pt-BR" sz="2600" b="1" dirty="0">
                <a:solidFill>
                  <a:srgbClr val="FF0000"/>
                </a:solidFill>
              </a:rPr>
              <a:t>3:16; Rom 6:23</a:t>
            </a:r>
            <a:r>
              <a:rPr lang="pt-BR" sz="2600" b="1" dirty="0" smtClean="0">
                <a:solidFill>
                  <a:srgbClr val="FF0000"/>
                </a:solidFill>
              </a:rPr>
              <a:t>.</a:t>
            </a:r>
          </a:p>
          <a:p>
            <a:pPr marL="0" indent="0" algn="ctr">
              <a:buNone/>
            </a:pPr>
            <a:r>
              <a:rPr lang="es-CO" sz="2600" dirty="0">
                <a:latin typeface="Agency FB" pitchFamily="34" charset="0"/>
              </a:rPr>
              <a:t>  Porque tanto amó Dios al mundo que entregó a su Hijo único, para que ninguno de los que creen en él no perezca, sino que tenga vida eterna</a:t>
            </a:r>
            <a:r>
              <a:rPr lang="es-CO" sz="2600" dirty="0" smtClean="0">
                <a:latin typeface="Agency FB" pitchFamily="34" charset="0"/>
              </a:rPr>
              <a:t>. Porque </a:t>
            </a:r>
            <a:r>
              <a:rPr lang="es-CO" sz="2600" dirty="0">
                <a:latin typeface="Agency FB" pitchFamily="34" charset="0"/>
              </a:rPr>
              <a:t>la paga del pecado es muerte, mientras la dádiva de Dios es vida eterna en Cristo Jesús, Señor </a:t>
            </a:r>
            <a:r>
              <a:rPr lang="es-CO" sz="2600" dirty="0" smtClean="0">
                <a:latin typeface="Agency FB" pitchFamily="34" charset="0"/>
              </a:rPr>
              <a:t>nuestro</a:t>
            </a:r>
          </a:p>
          <a:p>
            <a:pPr marL="0" indent="0" algn="ctr">
              <a:buNone/>
            </a:pPr>
            <a:r>
              <a:rPr lang="es-CO" sz="2600" b="1" dirty="0" smtClean="0"/>
              <a:t>Claramente se ve que: lo opuesto a la muerte eterna,  es la vida eterna.</a:t>
            </a:r>
            <a:endParaRPr lang="en-US" sz="2600" b="1" dirty="0"/>
          </a:p>
        </p:txBody>
      </p:sp>
    </p:spTree>
    <p:extLst>
      <p:ext uri="{BB962C8B-B14F-4D97-AF65-F5344CB8AC3E}">
        <p14:creationId xmlns:p14="http://schemas.microsoft.com/office/powerpoint/2010/main" val="2340973505"/>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animEffect transition="in" filter="wipe(down)">
                                      <p:cBhvr>
                                        <p:cTn id="7" dur="500"/>
                                        <p:tgtEl>
                                          <p:spTgt spid="3">
                                            <p:txEl>
                                              <p:pRg st="8" end="8"/>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9" end="9"/>
                                            </p:txEl>
                                          </p:spTgt>
                                        </p:tgtEl>
                                        <p:attrNameLst>
                                          <p:attrName>style.visibility</p:attrName>
                                        </p:attrNameLst>
                                      </p:cBhvr>
                                      <p:to>
                                        <p:strVal val="visible"/>
                                      </p:to>
                                    </p:set>
                                    <p:animEffect transition="in" filter="wipe(down)">
                                      <p:cBhvr>
                                        <p:cTn id="10" dur="500"/>
                                        <p:tgtEl>
                                          <p:spTgt spid="3">
                                            <p:txEl>
                                              <p:pRg st="9" end="9"/>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10" end="10"/>
                                            </p:txEl>
                                          </p:spTgt>
                                        </p:tgtEl>
                                        <p:attrNameLst>
                                          <p:attrName>style.visibility</p:attrName>
                                        </p:attrNameLst>
                                      </p:cBhvr>
                                      <p:to>
                                        <p:strVal val="visible"/>
                                      </p:to>
                                    </p:set>
                                    <p:animEffect transition="in" filter="wipe(down)">
                                      <p:cBhvr>
                                        <p:cTn id="13" dur="500"/>
                                        <p:tgtEl>
                                          <p:spTgt spid="3">
                                            <p:txEl>
                                              <p:pRg st="10" end="10"/>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11" end="11"/>
                                            </p:txEl>
                                          </p:spTgt>
                                        </p:tgtEl>
                                        <p:attrNameLst>
                                          <p:attrName>style.visibility</p:attrName>
                                        </p:attrNameLst>
                                      </p:cBhvr>
                                      <p:to>
                                        <p:strVal val="visible"/>
                                      </p:to>
                                    </p:set>
                                    <p:animEffect transition="in" filter="wipe(down)">
                                      <p:cBhvr>
                                        <p:cTn id="16"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p:spPr>
        <p:txBody>
          <a:bodyPr>
            <a:normAutofit fontScale="70000" lnSpcReduction="20000"/>
          </a:bodyPr>
          <a:lstStyle/>
          <a:p>
            <a:pPr marL="0" indent="0" algn="ctr">
              <a:buNone/>
            </a:pPr>
            <a:r>
              <a:rPr lang="es-CO" sz="4000" b="1" dirty="0" smtClean="0">
                <a:solidFill>
                  <a:srgbClr val="FF0000"/>
                </a:solidFill>
              </a:rPr>
              <a:t>Jud.7</a:t>
            </a:r>
          </a:p>
          <a:p>
            <a:pPr marL="0" indent="0" algn="ctr">
              <a:buNone/>
            </a:pPr>
            <a:r>
              <a:rPr lang="es-CO" sz="3400" dirty="0" smtClean="0">
                <a:latin typeface="Agency FB" pitchFamily="34" charset="0"/>
              </a:rPr>
              <a:t>como </a:t>
            </a:r>
            <a:r>
              <a:rPr lang="es-CO" sz="3400" dirty="0">
                <a:latin typeface="Agency FB" pitchFamily="34" charset="0"/>
              </a:rPr>
              <a:t>Sodoma y Gomorra y las ciudades vecinas, las cuales de la misma manera que aquéllos, habiendo fornicado e ido en pos de vicios </a:t>
            </a:r>
            <a:r>
              <a:rPr lang="es-CO" sz="3400" u="sng" dirty="0">
                <a:latin typeface="Agency FB" pitchFamily="34" charset="0"/>
              </a:rPr>
              <a:t>contra naturaleza</a:t>
            </a:r>
            <a:r>
              <a:rPr lang="es-CO" sz="3400" dirty="0">
                <a:latin typeface="Agency FB" pitchFamily="34" charset="0"/>
              </a:rPr>
              <a:t>, fueron puestas por ejemplo, sufriendo el castigo del fuego eterno</a:t>
            </a:r>
            <a:r>
              <a:rPr lang="es-CO" sz="3400" dirty="0" smtClean="0">
                <a:latin typeface="Agency FB" pitchFamily="34" charset="0"/>
              </a:rPr>
              <a:t>.</a:t>
            </a:r>
          </a:p>
          <a:p>
            <a:pPr algn="ctr"/>
            <a:endParaRPr lang="es-CO" dirty="0" smtClean="0"/>
          </a:p>
          <a:p>
            <a:pPr marL="0" indent="0" algn="ctr">
              <a:buNone/>
            </a:pPr>
            <a:r>
              <a:rPr lang="es-CO" sz="3800" b="1" u="sng" dirty="0" smtClean="0"/>
              <a:t>Sodoma </a:t>
            </a:r>
            <a:r>
              <a:rPr lang="es-CO" sz="3800" b="1" u="sng" dirty="0"/>
              <a:t>y Gomorra. </a:t>
            </a:r>
          </a:p>
          <a:p>
            <a:pPr marL="0" indent="0" algn="ctr">
              <a:buNone/>
            </a:pPr>
            <a:r>
              <a:rPr lang="es-CO" sz="3400" dirty="0" smtClean="0"/>
              <a:t>Judas </a:t>
            </a:r>
            <a:r>
              <a:rPr lang="es-CO" sz="3400" dirty="0"/>
              <a:t>ni se refiere a Noé ni a los antediluvianos, ni tampoco menciona a </a:t>
            </a:r>
            <a:r>
              <a:rPr lang="es-CO" sz="3400" dirty="0" smtClean="0"/>
              <a:t>Lot, pero si menciona a las  </a:t>
            </a:r>
            <a:r>
              <a:rPr lang="es-CO" sz="3400" dirty="0"/>
              <a:t>ciudades vecinas. </a:t>
            </a:r>
            <a:r>
              <a:rPr lang="es-CO" sz="3400" dirty="0" smtClean="0"/>
              <a:t> </a:t>
            </a:r>
            <a:r>
              <a:rPr lang="es-CO" sz="3400" dirty="0"/>
              <a:t>Es decir, Adma y Zeboim, las ciudades próximas  </a:t>
            </a:r>
            <a:r>
              <a:rPr lang="es-CO" sz="3400" dirty="0" smtClean="0"/>
              <a:t>y a sus habitantes que </a:t>
            </a:r>
            <a:r>
              <a:rPr lang="es-CO" sz="3400" dirty="0"/>
              <a:t>Habiendo </a:t>
            </a:r>
            <a:r>
              <a:rPr lang="es-CO" sz="3400" dirty="0" smtClean="0"/>
              <a:t>fornicado. se entregaron completamente al </a:t>
            </a:r>
            <a:r>
              <a:rPr lang="es-CO" sz="3400" dirty="0"/>
              <a:t>libertinaje sexual. </a:t>
            </a:r>
          </a:p>
          <a:p>
            <a:pPr marL="0" indent="0" algn="ctr">
              <a:buNone/>
            </a:pPr>
            <a:r>
              <a:rPr lang="es-CO" dirty="0"/>
              <a:t> </a:t>
            </a:r>
            <a:endParaRPr lang="es-CO" dirty="0" smtClean="0"/>
          </a:p>
          <a:p>
            <a:pPr marL="0" indent="0" algn="ctr">
              <a:buNone/>
            </a:pPr>
            <a:r>
              <a:rPr lang="es-CO" sz="3800" b="1" u="sng" dirty="0" smtClean="0"/>
              <a:t>Vicios </a:t>
            </a:r>
            <a:r>
              <a:rPr lang="es-CO" sz="3800" b="1" u="sng" dirty="0"/>
              <a:t>contra naturaleza.</a:t>
            </a:r>
            <a:r>
              <a:rPr lang="es-CO" sz="3800" dirty="0"/>
              <a:t> </a:t>
            </a:r>
          </a:p>
          <a:p>
            <a:pPr marL="0" indent="0" algn="ctr">
              <a:buNone/>
            </a:pPr>
            <a:r>
              <a:rPr lang="es-CO" sz="3800" dirty="0" smtClean="0"/>
              <a:t>Literalmente </a:t>
            </a:r>
            <a:r>
              <a:rPr lang="es-CO" sz="3800" dirty="0"/>
              <a:t>“siguieron en pos de una carne diferente”.  Una indudable referencia al pecado de </a:t>
            </a:r>
            <a:r>
              <a:rPr lang="es-CO" sz="3800" dirty="0" smtClean="0"/>
              <a:t>sodomía, (hombres con hombres, y mujeres con mujeres) </a:t>
            </a:r>
            <a:r>
              <a:rPr lang="es-CO" sz="3800" dirty="0"/>
              <a:t>como lo practicaban las ciudades de la llanura </a:t>
            </a:r>
            <a:r>
              <a:rPr lang="es-CO" sz="3800" dirty="0">
                <a:solidFill>
                  <a:srgbClr val="FF0000"/>
                </a:solidFill>
              </a:rPr>
              <a:t>(ver </a:t>
            </a:r>
            <a:r>
              <a:rPr lang="es-CO" sz="3800" dirty="0" smtClean="0">
                <a:solidFill>
                  <a:srgbClr val="FF0000"/>
                </a:solidFill>
              </a:rPr>
              <a:t>Gen.19:5;</a:t>
            </a:r>
            <a:r>
              <a:rPr lang="es-CO" sz="3800" dirty="0" smtClean="0"/>
              <a:t> sobre el significado de «conocer» </a:t>
            </a:r>
            <a:r>
              <a:rPr lang="es-CO" sz="3800" dirty="0" smtClean="0">
                <a:solidFill>
                  <a:srgbClr val="FF0000"/>
                </a:solidFill>
              </a:rPr>
              <a:t>(ver Gén.4:1,25).</a:t>
            </a:r>
            <a:endParaRPr lang="es-CO" sz="3800" dirty="0">
              <a:solidFill>
                <a:srgbClr val="FF0000"/>
              </a:solidFill>
            </a:endParaRPr>
          </a:p>
        </p:txBody>
      </p:sp>
    </p:spTree>
    <p:extLst>
      <p:ext uri="{BB962C8B-B14F-4D97-AF65-F5344CB8AC3E}">
        <p14:creationId xmlns:p14="http://schemas.microsoft.com/office/powerpoint/2010/main" val="215293863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wipe(down)">
                                      <p:cBhvr>
                                        <p:cTn id="7" dur="500"/>
                                        <p:tgtEl>
                                          <p:spTgt spid="3">
                                            <p:txEl>
                                              <p:pRg st="6" end="6"/>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wipe(down)">
                                      <p:cBhvr>
                                        <p:cTn id="10"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dirty="0" smtClean="0"/>
              <a:t>«habiendo </a:t>
            </a:r>
            <a:r>
              <a:rPr lang="es-CO" dirty="0"/>
              <a:t>fornicado e ido en pos de vicios contra </a:t>
            </a:r>
            <a:r>
              <a:rPr lang="es-CO" dirty="0" smtClean="0"/>
              <a:t>naturaleza»</a:t>
            </a:r>
            <a:endParaRPr lang="es-CO" dirty="0"/>
          </a:p>
        </p:txBody>
      </p:sp>
      <p:sp>
        <p:nvSpPr>
          <p:cNvPr id="3" name="2 Marcador de contenido"/>
          <p:cNvSpPr>
            <a:spLocks noGrp="1"/>
          </p:cNvSpPr>
          <p:nvPr>
            <p:ph idx="1"/>
          </p:nvPr>
        </p:nvSpPr>
        <p:spPr>
          <a:xfrm>
            <a:off x="513549" y="4581128"/>
            <a:ext cx="8229600" cy="2088232"/>
          </a:xfrm>
          <a:solidFill>
            <a:schemeClr val="accent4">
              <a:lumMod val="40000"/>
              <a:lumOff val="60000"/>
            </a:schemeClr>
          </a:solidFill>
          <a:scene3d>
            <a:camera prst="orthographicFront"/>
            <a:lightRig rig="threePt" dir="t"/>
          </a:scene3d>
          <a:sp3d>
            <a:bevelT w="165100" prst="coolSlant"/>
          </a:sp3d>
        </p:spPr>
        <p:txBody>
          <a:bodyPr>
            <a:normAutofit fontScale="62500" lnSpcReduction="20000"/>
          </a:bodyPr>
          <a:lstStyle/>
          <a:p>
            <a:pPr marL="0" indent="0" algn="ctr">
              <a:buNone/>
            </a:pPr>
            <a:r>
              <a:rPr lang="es-CO" dirty="0" smtClean="0"/>
              <a:t>Matrimonios gay, hombre con hombre</a:t>
            </a:r>
          </a:p>
          <a:p>
            <a:pPr marL="0" indent="0" algn="ctr">
              <a:buNone/>
            </a:pPr>
            <a:r>
              <a:rPr lang="es-CO" dirty="0" smtClean="0"/>
              <a:t> y mujer con mujer:</a:t>
            </a:r>
          </a:p>
          <a:p>
            <a:pPr marL="0" indent="0" algn="ctr">
              <a:buNone/>
            </a:pPr>
            <a:r>
              <a:rPr lang="es-CO" dirty="0"/>
              <a:t>Porque igual que en [aquellos] días anteriores al diluvio seguían comiendo y bebiendo y </a:t>
            </a:r>
            <a:r>
              <a:rPr lang="es-CO" b="1" u="sng" dirty="0"/>
              <a:t>ellos</a:t>
            </a:r>
            <a:r>
              <a:rPr lang="es-CO" dirty="0"/>
              <a:t> y </a:t>
            </a:r>
            <a:r>
              <a:rPr lang="es-CO" b="1" u="sng" dirty="0"/>
              <a:t>ellas</a:t>
            </a:r>
            <a:r>
              <a:rPr lang="es-CO" dirty="0"/>
              <a:t> se casaban, hasta el día en que Noé entró en el </a:t>
            </a:r>
            <a:r>
              <a:rPr lang="es-CO" dirty="0" smtClean="0"/>
              <a:t>arca</a:t>
            </a:r>
          </a:p>
          <a:p>
            <a:pPr marL="0" indent="0" algn="ctr">
              <a:buNone/>
            </a:pPr>
            <a:r>
              <a:rPr lang="es-CO" b="1" dirty="0" smtClean="0">
                <a:solidFill>
                  <a:srgbClr val="FF0000"/>
                </a:solidFill>
              </a:rPr>
              <a:t>Mat.24:38 </a:t>
            </a:r>
            <a:r>
              <a:rPr lang="es-CO" b="1" dirty="0" smtClean="0"/>
              <a:t>versión AUSEJO</a:t>
            </a:r>
          </a:p>
          <a:p>
            <a:pPr marL="0" indent="0" algn="ctr">
              <a:buNone/>
            </a:pPr>
            <a:r>
              <a:rPr lang="es-CO" sz="3600" b="1" u="sng" dirty="0"/>
              <a:t>Se predicen las mismas condiciones para los últimos días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1542918"/>
            <a:ext cx="3168352" cy="2771378"/>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63805" y="1556792"/>
            <a:ext cx="2952328" cy="2771378"/>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76569546"/>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944216"/>
          </a:xfrm>
          <a:solidFill>
            <a:schemeClr val="accent4">
              <a:lumMod val="40000"/>
              <a:lumOff val="60000"/>
            </a:schemeClr>
          </a:solidFill>
          <a:scene3d>
            <a:camera prst="orthographicFront"/>
            <a:lightRig rig="threePt" dir="t"/>
          </a:scene3d>
          <a:sp3d>
            <a:bevelT w="165100" prst="coolSlant"/>
          </a:sp3d>
        </p:spPr>
        <p:txBody>
          <a:bodyPr>
            <a:normAutofit fontScale="92500" lnSpcReduction="20000"/>
          </a:bodyPr>
          <a:lstStyle/>
          <a:p>
            <a:pPr marL="0" indent="0" algn="ctr">
              <a:buNone/>
            </a:pPr>
            <a:r>
              <a:rPr lang="es-CO" sz="3600" b="1" u="sng" dirty="0" smtClean="0"/>
              <a:t>«Fueron puestas por ejemplo»</a:t>
            </a:r>
            <a:r>
              <a:rPr lang="es-CO" dirty="0" smtClean="0"/>
              <a:t> </a:t>
            </a:r>
            <a:endParaRPr lang="es-CO" dirty="0"/>
          </a:p>
          <a:p>
            <a:pPr marL="0" indent="0" algn="ctr">
              <a:buNone/>
            </a:pPr>
            <a:r>
              <a:rPr lang="es-CO" sz="2800" dirty="0" smtClean="0"/>
              <a:t>El </a:t>
            </a:r>
            <a:r>
              <a:rPr lang="es-CO" sz="2800" dirty="0"/>
              <a:t>pecado y la suerte de las ciudades de la llanura siempre han sido presentados como una advertencia de los terribles e inevitables resultados cuando se rechaza la conducta que se debe seguir.  </a:t>
            </a:r>
            <a:r>
              <a:rPr lang="es-CO" sz="2800" dirty="0" smtClean="0"/>
              <a:t>Ver </a:t>
            </a:r>
            <a:r>
              <a:rPr lang="es-CO" sz="2800" b="1" dirty="0" smtClean="0">
                <a:solidFill>
                  <a:srgbClr val="FF0000"/>
                </a:solidFill>
              </a:rPr>
              <a:t>Gen 1:27,28.</a:t>
            </a:r>
          </a:p>
        </p:txBody>
      </p:sp>
      <p:sp>
        <p:nvSpPr>
          <p:cNvPr id="4" name="3 Rectángulo"/>
          <p:cNvSpPr/>
          <p:nvPr/>
        </p:nvSpPr>
        <p:spPr>
          <a:xfrm>
            <a:off x="683568" y="5229200"/>
            <a:ext cx="7704856" cy="1200329"/>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pPr algn="ctr"/>
            <a:r>
              <a:rPr lang="es-CO" sz="2400" b="1" dirty="0"/>
              <a:t>El mar Muerto, con su ausencia total de vida y las extrañas características de sus aguas, destaca en forma muy peculiar la naturaleza de la paga del </a:t>
            </a:r>
            <a:r>
              <a:rPr lang="es-CO" sz="2400" b="1" dirty="0" smtClean="0"/>
              <a:t>pecado. </a:t>
            </a:r>
            <a:endParaRPr lang="es-CO" sz="2400" b="1"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799" y="2492896"/>
            <a:ext cx="3528391" cy="2592287"/>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17506623"/>
      </p:ext>
    </p:extLst>
  </p:cSld>
  <p:clrMapOvr>
    <a:masterClrMapping/>
  </p:clrMapOvr>
  <p:transition spd="slow">
    <p:cove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498178"/>
          </a:xfrm>
          <a:solidFill>
            <a:schemeClr val="accent4">
              <a:lumMod val="40000"/>
              <a:lumOff val="60000"/>
            </a:schemeClr>
          </a:solidFill>
          <a:scene3d>
            <a:camera prst="orthographicFront"/>
            <a:lightRig rig="threePt" dir="t"/>
          </a:scene3d>
          <a:sp3d>
            <a:bevelT w="165100" prst="coolSlant"/>
          </a:sp3d>
        </p:spPr>
        <p:txBody>
          <a:bodyPr>
            <a:noAutofit/>
          </a:bodyPr>
          <a:lstStyle/>
          <a:p>
            <a:r>
              <a:rPr lang="es-CO" sz="2400" dirty="0" smtClean="0"/>
              <a:t>Siete características que lo hacen único en el mundo: Puedes leer sin riesgo de hundirte; 416,50 mts ajo el nivel del mar; 30% de salinidad; los demás mares 3.50; 30 grados de temperatura;  15 días al año llueve;  no hay vida en el mar.</a:t>
            </a:r>
            <a:endParaRPr lang="es-CO" sz="2400" dirty="0"/>
          </a:p>
        </p:txBody>
      </p:sp>
      <p:sp>
        <p:nvSpPr>
          <p:cNvPr id="3" name="2 Marcador de contenido"/>
          <p:cNvSpPr>
            <a:spLocks noGrp="1"/>
          </p:cNvSpPr>
          <p:nvPr>
            <p:ph idx="1"/>
          </p:nvPr>
        </p:nvSpPr>
        <p:spPr>
          <a:xfrm>
            <a:off x="457200" y="5301208"/>
            <a:ext cx="8229600" cy="1224136"/>
          </a:xfrm>
          <a:solidFill>
            <a:schemeClr val="accent4">
              <a:lumMod val="40000"/>
              <a:lumOff val="60000"/>
            </a:schemeClr>
          </a:solidFill>
          <a:scene3d>
            <a:camera prst="orthographicFront"/>
            <a:lightRig rig="threePt" dir="t"/>
          </a:scene3d>
          <a:sp3d>
            <a:bevelT w="165100" prst="coolSlant"/>
          </a:sp3d>
        </p:spPr>
        <p:txBody>
          <a:bodyPr>
            <a:normAutofit fontScale="55000" lnSpcReduction="20000"/>
          </a:bodyPr>
          <a:lstStyle/>
          <a:p>
            <a:pPr marL="0" indent="0" algn="r">
              <a:buNone/>
            </a:pPr>
            <a:r>
              <a:rPr lang="es-CO" dirty="0" smtClean="0"/>
              <a:t>Depósitos </a:t>
            </a:r>
            <a:r>
              <a:rPr lang="es-CO" dirty="0"/>
              <a:t>de asfalto que se encuentran en sus orillas, conocidos y explotados desde la Edad </a:t>
            </a:r>
            <a:r>
              <a:rPr lang="es-CO" dirty="0" smtClean="0"/>
              <a:t>Antigua. Tiene </a:t>
            </a:r>
            <a:r>
              <a:rPr lang="es-CO" dirty="0"/>
              <a:t>unos 80 km de largo y un ancho máximo de unos 16 km; su superficie es aproximadamente de 810 km². Recibe agua del río Jordán, de otras fuentes menores y de la escasa precipitación que se produce sobre el lago, y el nivel de sus aguas es el resultado del balance entre estos aportes y la evaporación.</a:t>
            </a:r>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1916832"/>
            <a:ext cx="6696744" cy="3312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83904424"/>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bg1">
              <a:lumMod val="95000"/>
            </a:schemeClr>
          </a:solidFill>
          <a:scene3d>
            <a:camera prst="orthographicFront"/>
            <a:lightRig rig="threePt" dir="t"/>
          </a:scene3d>
          <a:sp3d>
            <a:bevelT w="165100" prst="coolSlant"/>
          </a:sp3d>
        </p:spPr>
        <p:txBody>
          <a:bodyPr>
            <a:normAutofit fontScale="70000" lnSpcReduction="20000"/>
          </a:bodyPr>
          <a:lstStyle/>
          <a:p>
            <a:pPr marL="0" indent="0" algn="ctr">
              <a:buNone/>
            </a:pPr>
            <a:r>
              <a:rPr lang="es-CO" sz="4400" b="1" u="sng" dirty="0" smtClean="0"/>
              <a:t>«fueron </a:t>
            </a:r>
            <a:r>
              <a:rPr lang="es-CO" sz="4400" b="1" u="sng" dirty="0"/>
              <a:t>puestas por </a:t>
            </a:r>
            <a:r>
              <a:rPr lang="es-CO" sz="4400" b="1" u="sng" dirty="0" smtClean="0"/>
              <a:t>ejemplo»</a:t>
            </a:r>
            <a:r>
              <a:rPr lang="es-CO" dirty="0" smtClean="0"/>
              <a:t>  </a:t>
            </a:r>
          </a:p>
          <a:p>
            <a:pPr marL="0" indent="0" algn="ctr">
              <a:buNone/>
            </a:pPr>
            <a:endParaRPr lang="es-CO" dirty="0" smtClean="0"/>
          </a:p>
          <a:p>
            <a:pPr marL="0" indent="0" algn="ctr">
              <a:buNone/>
            </a:pPr>
            <a:r>
              <a:rPr lang="es-CO" dirty="0" smtClean="0"/>
              <a:t>El </a:t>
            </a:r>
            <a:r>
              <a:rPr lang="es-CO" dirty="0"/>
              <a:t>“fuego eterno” que finalmente destruirá a todos los impíos se compara con el “fuego eterno” que destruyó a Sodoma y a Gomorra.  Este fue eterno en sus efectos, y así también lo será el otro. </a:t>
            </a:r>
          </a:p>
          <a:p>
            <a:pPr marL="0" indent="0" algn="ctr">
              <a:buNone/>
            </a:pPr>
            <a:r>
              <a:rPr lang="es-CO" dirty="0"/>
              <a:t> </a:t>
            </a:r>
            <a:endParaRPr lang="es-CO" dirty="0" smtClean="0"/>
          </a:p>
          <a:p>
            <a:pPr marL="0" indent="0" algn="ctr">
              <a:buNone/>
            </a:pPr>
            <a:r>
              <a:rPr lang="es-CO" sz="3600" b="1" u="sng" dirty="0" smtClean="0"/>
              <a:t>«Sufriendo el castigo eterno». </a:t>
            </a:r>
          </a:p>
          <a:p>
            <a:pPr marL="0" indent="0" algn="ctr">
              <a:buNone/>
            </a:pPr>
            <a:r>
              <a:rPr lang="es-CO" dirty="0" smtClean="0"/>
              <a:t> Gr. hupéjō, literalmente </a:t>
            </a:r>
            <a:r>
              <a:rPr lang="es-CO" dirty="0"/>
              <a:t>“mantener debajo”, y por lo tanto, “sufrir”, “padecer”. Judas usa una flexión verbal presente, lo que significa que las ciudades destruidas todavía están sufriendo su castigo.  Este castigo es su condición de destrucción total, y por esta razón continúa su castigo. </a:t>
            </a:r>
          </a:p>
          <a:p>
            <a:endParaRPr lang="es-CO" dirty="0" smtClean="0"/>
          </a:p>
          <a:p>
            <a:pPr marL="0" indent="0" algn="ctr">
              <a:buNone/>
            </a:pPr>
            <a:r>
              <a:rPr lang="es-CO" dirty="0" smtClean="0"/>
              <a:t>El </a:t>
            </a:r>
            <a:r>
              <a:rPr lang="es-CO" dirty="0"/>
              <a:t>fuego que aniquiló a las ciudades de Sodoma y Gomorra completó su obra.  El fuego terminó cuando todo lo que tenía que ser </a:t>
            </a:r>
            <a:r>
              <a:rPr lang="es-CO" dirty="0" smtClean="0"/>
              <a:t>completamente quemado </a:t>
            </a:r>
            <a:r>
              <a:rPr lang="es-CO" dirty="0"/>
              <a:t>fue destruido.  </a:t>
            </a:r>
            <a:r>
              <a:rPr lang="es-CO" dirty="0">
                <a:solidFill>
                  <a:srgbClr val="FF0000"/>
                </a:solidFill>
              </a:rPr>
              <a:t>Ese fuego hace mucho que dejó de arder, pero sus efectos continuarán durante toda la eternidad.  En este sentido es que esas ciudades están “sufriendo el castigo del fuego eterno”. </a:t>
            </a:r>
          </a:p>
        </p:txBody>
      </p:sp>
    </p:spTree>
    <p:extLst>
      <p:ext uri="{BB962C8B-B14F-4D97-AF65-F5344CB8AC3E}">
        <p14:creationId xmlns:p14="http://schemas.microsoft.com/office/powerpoint/2010/main" val="175288418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arn(inVertical)">
                                      <p:cBhvr>
                                        <p:cTn id="7" dur="500"/>
                                        <p:tgtEl>
                                          <p:spTgt spid="3">
                                            <p:txEl>
                                              <p:pRg st="4" end="4"/>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barn(inVertical)">
                                      <p:cBhvr>
                                        <p:cTn id="10" dur="500"/>
                                        <p:tgtEl>
                                          <p:spTgt spid="3">
                                            <p:txEl>
                                              <p:pRg st="5" end="5"/>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animEffect transition="in" filter="barn(inVertical)">
                                      <p:cBhvr>
                                        <p:cTn id="13"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215516" y="188639"/>
            <a:ext cx="8655382" cy="2016225"/>
          </a:xfrm>
          <a:solidFill>
            <a:schemeClr val="accent4">
              <a:lumMod val="40000"/>
              <a:lumOff val="60000"/>
            </a:schemeClr>
          </a:solidFill>
          <a:scene3d>
            <a:camera prst="orthographicFront"/>
            <a:lightRig rig="threePt" dir="t"/>
          </a:scene3d>
          <a:sp3d>
            <a:bevelT w="165100" prst="coolSlant"/>
          </a:sp3d>
        </p:spPr>
        <p:txBody>
          <a:bodyPr>
            <a:noAutofit/>
          </a:bodyPr>
          <a:lstStyle/>
          <a:p>
            <a:r>
              <a:rPr lang="es-CO" sz="2400" b="1" dirty="0" smtClean="0"/>
              <a:t>El fuego y azufre que descendió del cielo y destruyo estas ciudades, dejo señales como evidencias para las generaciones futuras. </a:t>
            </a:r>
            <a:r>
              <a:rPr lang="es-CO" sz="2400" b="1" dirty="0"/>
              <a:t>Aun hoy día la región </a:t>
            </a:r>
            <a:r>
              <a:rPr lang="es-CO" sz="2400" b="1" dirty="0" smtClean="0"/>
              <a:t>meridional </a:t>
            </a:r>
            <a:r>
              <a:rPr lang="es-CO" sz="2400" b="1" dirty="0"/>
              <a:t>del mar Muerto es rica en asfalto </a:t>
            </a:r>
            <a:r>
              <a:rPr lang="es-CO" sz="2400" b="1" dirty="0" smtClean="0"/>
              <a:t>como lo dice </a:t>
            </a:r>
            <a:r>
              <a:rPr lang="es-CO" sz="2400" b="1" u="sng" dirty="0" smtClean="0"/>
              <a:t>(</a:t>
            </a:r>
            <a:r>
              <a:rPr lang="es-CO" sz="2400" b="1" u="sng" dirty="0"/>
              <a:t>Gen.14:3,10</a:t>
            </a:r>
            <a:r>
              <a:rPr lang="es-CO" sz="2400" b="1" dirty="0"/>
              <a:t>). </a:t>
            </a:r>
            <a:r>
              <a:rPr lang="es-CO" sz="2400" b="1" dirty="0" smtClean="0"/>
              <a:t>La parte </a:t>
            </a:r>
            <a:r>
              <a:rPr lang="es-CO" sz="2400" b="1" dirty="0" smtClean="0"/>
              <a:t>norte del </a:t>
            </a:r>
            <a:r>
              <a:rPr lang="es-CO" sz="2400" b="1" dirty="0" smtClean="0"/>
              <a:t>Mar muerto la profundidad no excede de 5 m, pues era una gran llanura, ver Ge.13:10</a:t>
            </a:r>
            <a:r>
              <a:rPr lang="es-CO" sz="2400" b="1" dirty="0"/>
              <a:t>;</a:t>
            </a:r>
            <a:r>
              <a:rPr lang="es-CO" sz="2400" b="1" dirty="0" smtClean="0"/>
              <a:t> 19:24,25. </a:t>
            </a:r>
            <a:endParaRPr lang="es-CO" sz="2400" b="1" dirty="0"/>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6442" y="2348881"/>
            <a:ext cx="4104456" cy="2448271"/>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516" y="2348881"/>
            <a:ext cx="4392488" cy="2448271"/>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183792" y="4941168"/>
            <a:ext cx="8676964" cy="1754326"/>
          </a:xfrm>
          <a:prstGeom prst="rect">
            <a:avLst/>
          </a:prstGeom>
          <a:solidFill>
            <a:schemeClr val="bg1">
              <a:lumMod val="85000"/>
            </a:schemeClr>
          </a:solidFill>
          <a:scene3d>
            <a:camera prst="orthographicFront"/>
            <a:lightRig rig="threePt" dir="t"/>
          </a:scene3d>
          <a:sp3d>
            <a:bevelT w="165100" prst="coolSlant"/>
          </a:sp3d>
        </p:spPr>
        <p:txBody>
          <a:bodyPr wrap="square">
            <a:spAutoFit/>
          </a:bodyPr>
          <a:lstStyle/>
          <a:p>
            <a:pPr algn="ctr"/>
            <a:r>
              <a:rPr lang="es-CO" b="1" dirty="0" smtClean="0"/>
              <a:t>En la parte sur </a:t>
            </a:r>
            <a:r>
              <a:rPr lang="es-CO" b="1" dirty="0"/>
              <a:t>la profundidad </a:t>
            </a:r>
            <a:r>
              <a:rPr lang="es-CO" b="1" dirty="0" smtClean="0"/>
              <a:t>del Mar es </a:t>
            </a:r>
            <a:r>
              <a:rPr lang="es-CO" b="1" dirty="0"/>
              <a:t>de (152-344 m), y posiblemente con el correr del tiempo al crecer el Mar, sepultó la ubicación de las cinco ciudades destruidas, Sodoma, Gomorra, </a:t>
            </a:r>
            <a:r>
              <a:rPr lang="es-CO" b="1" dirty="0"/>
              <a:t>Adma</a:t>
            </a:r>
            <a:r>
              <a:rPr lang="es-CO" b="1" dirty="0"/>
              <a:t>, </a:t>
            </a:r>
            <a:r>
              <a:rPr lang="es-CO" b="1" dirty="0"/>
              <a:t>Zeboim</a:t>
            </a:r>
            <a:r>
              <a:rPr lang="es-CO" b="1" dirty="0"/>
              <a:t> y </a:t>
            </a:r>
            <a:r>
              <a:rPr lang="es-CO" b="1" dirty="0"/>
              <a:t>Zoar</a:t>
            </a:r>
            <a:r>
              <a:rPr lang="es-CO" b="1" dirty="0"/>
              <a:t>. </a:t>
            </a:r>
            <a:r>
              <a:rPr lang="es-CO" b="1" dirty="0" smtClean="0"/>
              <a:t>Y la variación en su profundidad posiblemente se debe a que las bolas de fuego y azufre que caían del cielo, formaron cráteres en la ciudad donde existía más pecado, lo mismo sucederá en el juicio final con las personas impías, entre mayor pecado haya cometido la persona, mayor será en castigo.</a:t>
            </a:r>
            <a:endParaRPr lang="es-CO" b="1" dirty="0"/>
          </a:p>
        </p:txBody>
      </p:sp>
    </p:spTree>
    <p:extLst>
      <p:ext uri="{BB962C8B-B14F-4D97-AF65-F5344CB8AC3E}">
        <p14:creationId xmlns:p14="http://schemas.microsoft.com/office/powerpoint/2010/main" val="957323610"/>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620689"/>
            <a:ext cx="8229600" cy="2016224"/>
          </a:xfrm>
          <a:solidFill>
            <a:schemeClr val="accent4">
              <a:lumMod val="40000"/>
              <a:lumOff val="60000"/>
            </a:schemeClr>
          </a:solidFill>
          <a:scene3d>
            <a:camera prst="orthographicFront"/>
            <a:lightRig rig="threePt" dir="t"/>
          </a:scene3d>
          <a:sp3d>
            <a:bevelT w="165100" prst="coolSlant"/>
          </a:sp3d>
        </p:spPr>
        <p:txBody>
          <a:bodyPr>
            <a:normAutofit fontScale="92500" lnSpcReduction="20000"/>
          </a:bodyPr>
          <a:lstStyle/>
          <a:p>
            <a:pPr marL="0" indent="0" algn="ctr">
              <a:buNone/>
            </a:pPr>
            <a:r>
              <a:rPr lang="es-CO" dirty="0"/>
              <a:t>Todavía se escapan gases inflamables de las hendiduras de las rocas de la zona.  El asfalto que ha subido a la superficie de la parte sur del mar Muerto le dio el nombre de lago Asfaltites en los tiempos clásicos. </a:t>
            </a:r>
          </a:p>
        </p:txBody>
      </p:sp>
      <p:pic>
        <p:nvPicPr>
          <p:cNvPr id="102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44208" y="3043661"/>
            <a:ext cx="2592288" cy="3108543"/>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528" y="3071427"/>
            <a:ext cx="2537974" cy="3080778"/>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059832" y="3043662"/>
            <a:ext cx="3240360" cy="3108543"/>
          </a:xfrm>
          <a:prstGeom prst="rect">
            <a:avLst/>
          </a:prstGeom>
        </p:spPr>
        <p:txBody>
          <a:bodyPr wrap="square">
            <a:spAutoFit/>
          </a:bodyPr>
          <a:lstStyle/>
          <a:p>
            <a:pPr algn="ctr"/>
            <a:r>
              <a:rPr lang="es-CO" sz="2800" dirty="0"/>
              <a:t>Las masas de asfalto que flotan en la superficie con frecuencia tienen un tamaño suficiente como para sostener a varias personas.</a:t>
            </a:r>
          </a:p>
        </p:txBody>
      </p:sp>
    </p:spTree>
    <p:extLst>
      <p:ext uri="{BB962C8B-B14F-4D97-AF65-F5344CB8AC3E}">
        <p14:creationId xmlns:p14="http://schemas.microsoft.com/office/powerpoint/2010/main" val="228240932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bg1"/>
          </a:solidFill>
        </p:spPr>
        <p:txBody>
          <a:bodyPr>
            <a:normAutofit fontScale="62500" lnSpcReduction="20000"/>
          </a:bodyPr>
          <a:lstStyle/>
          <a:p>
            <a:pPr marL="0" indent="0" algn="ctr">
              <a:buNone/>
            </a:pPr>
            <a:r>
              <a:rPr lang="es-CO" sz="3800" b="1" dirty="0">
                <a:solidFill>
                  <a:srgbClr val="FF0000"/>
                </a:solidFill>
              </a:rPr>
              <a:t>2Ped.2.6</a:t>
            </a:r>
            <a:r>
              <a:rPr lang="es-CO" sz="3800" b="1" dirty="0" smtClean="0">
                <a:solidFill>
                  <a:srgbClr val="FF0000"/>
                </a:solidFill>
              </a:rPr>
              <a:t>.</a:t>
            </a:r>
          </a:p>
          <a:p>
            <a:pPr marL="0" indent="0" algn="ctr">
              <a:buNone/>
            </a:pPr>
            <a:r>
              <a:rPr lang="es-CO" b="1" dirty="0" smtClean="0">
                <a:latin typeface="Agency FB" pitchFamily="34" charset="0"/>
              </a:rPr>
              <a:t> </a:t>
            </a:r>
            <a:r>
              <a:rPr lang="es-CO" b="1" dirty="0">
                <a:latin typeface="Agency FB" pitchFamily="34" charset="0"/>
              </a:rPr>
              <a:t>y si condenó por destrucción a las ciudades de Sodoma y de Gomorra, reduciéndolas a ceniza y poniéndolas de ejemplo a los que habían de vivir impíamente</a:t>
            </a:r>
            <a:r>
              <a:rPr lang="es-CO" b="1" dirty="0" smtClean="0">
                <a:latin typeface="Agency FB" pitchFamily="34" charset="0"/>
              </a:rPr>
              <a:t>,</a:t>
            </a:r>
          </a:p>
          <a:p>
            <a:pPr algn="ctr"/>
            <a:endParaRPr lang="es-CO" b="1" dirty="0" smtClean="0">
              <a:latin typeface="Agency FB" pitchFamily="34" charset="0"/>
            </a:endParaRPr>
          </a:p>
          <a:p>
            <a:pPr marL="0" indent="0" algn="ctr">
              <a:buNone/>
            </a:pPr>
            <a:r>
              <a:rPr lang="es-CO" sz="3600" b="1" u="sng" dirty="0" smtClean="0"/>
              <a:t>«Y </a:t>
            </a:r>
            <a:r>
              <a:rPr lang="es-CO" sz="3600" b="1" u="sng" dirty="0"/>
              <a:t>si </a:t>
            </a:r>
            <a:r>
              <a:rPr lang="es-CO" sz="3600" b="1" u="sng" dirty="0" smtClean="0"/>
              <a:t>condenó </a:t>
            </a:r>
            <a:r>
              <a:rPr lang="es-CO" sz="3600" b="1" u="sng" dirty="0"/>
              <a:t>p</a:t>
            </a:r>
            <a:r>
              <a:rPr lang="es-CO" sz="3600" b="1" u="sng" dirty="0" smtClean="0"/>
              <a:t>or DESTRUCCIÓN». </a:t>
            </a:r>
            <a:endParaRPr lang="es-CO" sz="3600" b="1" u="sng" dirty="0"/>
          </a:p>
          <a:p>
            <a:pPr marL="0" indent="0" algn="ctr">
              <a:buNone/>
            </a:pPr>
            <a:r>
              <a:rPr lang="es-CO" dirty="0" smtClean="0"/>
              <a:t>Literalmente </a:t>
            </a:r>
            <a:r>
              <a:rPr lang="es-CO" dirty="0"/>
              <a:t>“mediante catástrofe”.  Podría implicar un acto adicional de castigo después de que las ciudades fueron reducidas a </a:t>
            </a:r>
            <a:r>
              <a:rPr lang="es-CO" dirty="0" smtClean="0"/>
              <a:t>cenizas.</a:t>
            </a:r>
            <a:endParaRPr lang="es-CO" dirty="0"/>
          </a:p>
          <a:p>
            <a:pPr marL="0" indent="0" algn="ctr">
              <a:buNone/>
            </a:pPr>
            <a:endParaRPr lang="es-CO" sz="3600" b="1" u="sng" dirty="0" smtClean="0"/>
          </a:p>
          <a:p>
            <a:pPr marL="0" indent="0" algn="ctr">
              <a:buNone/>
            </a:pPr>
            <a:r>
              <a:rPr lang="es-CO" sz="3600" b="1" u="sng" dirty="0" smtClean="0"/>
              <a:t>«Reduciéndolas a ceniza».</a:t>
            </a:r>
            <a:endParaRPr lang="es-CO" sz="3600" b="1" u="sng" dirty="0"/>
          </a:p>
          <a:p>
            <a:pPr marL="0" indent="0" algn="ctr">
              <a:buNone/>
            </a:pPr>
            <a:r>
              <a:rPr lang="es-CO" dirty="0" smtClean="0"/>
              <a:t>Y todavía más: «</a:t>
            </a:r>
            <a:r>
              <a:rPr lang="es-CO" sz="3400" b="1" u="sng" dirty="0" smtClean="0"/>
              <a:t>Poniéndolas como Ejemplo</a:t>
            </a:r>
            <a:r>
              <a:rPr lang="es-CO" sz="3400" b="1" u="sng" dirty="0"/>
              <a:t> </a:t>
            </a:r>
            <a:r>
              <a:rPr lang="es-CO" sz="3400" b="1" u="sng" dirty="0" smtClean="0"/>
              <a:t>a los que habían de vivir </a:t>
            </a:r>
            <a:r>
              <a:rPr lang="es-CO" sz="3400" b="1" u="sng" dirty="0" smtClean="0"/>
              <a:t>impíamente» </a:t>
            </a:r>
            <a:r>
              <a:rPr lang="es-CO" dirty="0" smtClean="0"/>
              <a:t>  </a:t>
            </a:r>
            <a:endParaRPr lang="es-CO" dirty="0" smtClean="0"/>
          </a:p>
          <a:p>
            <a:pPr marL="0" indent="0" algn="ctr">
              <a:buNone/>
            </a:pPr>
            <a:endParaRPr lang="es-CO" dirty="0" smtClean="0"/>
          </a:p>
          <a:p>
            <a:pPr marL="0" indent="0" algn="ctr">
              <a:buNone/>
            </a:pPr>
            <a:r>
              <a:rPr lang="es-CO" dirty="0" smtClean="0"/>
              <a:t>Gr</a:t>
            </a:r>
            <a:r>
              <a:rPr lang="es-CO" dirty="0"/>
              <a:t>. hupódeigma, “modelo”, es decir, una advertencia. </a:t>
            </a:r>
          </a:p>
          <a:p>
            <a:pPr marL="0" indent="0" algn="ctr">
              <a:buNone/>
            </a:pPr>
            <a:r>
              <a:rPr lang="es-CO" dirty="0" smtClean="0"/>
              <a:t>Para los que quisieran vivir «Impíamente». </a:t>
            </a:r>
            <a:endParaRPr lang="es-CO" dirty="0"/>
          </a:p>
          <a:p>
            <a:pPr marL="0" indent="0" algn="ctr">
              <a:buNone/>
            </a:pPr>
            <a:r>
              <a:rPr lang="es-CO" dirty="0" smtClean="0"/>
              <a:t>El </a:t>
            </a:r>
            <a:r>
              <a:rPr lang="es-CO" dirty="0"/>
              <a:t>terrible destino de las ciudades de la llanura debía desanimar a otros para que no cometieran la misma impiedad que causó su destrucción</a:t>
            </a:r>
            <a:r>
              <a:rPr lang="es-CO" dirty="0" smtClean="0"/>
              <a:t>.</a:t>
            </a:r>
          </a:p>
          <a:p>
            <a:pPr marL="0" indent="0" algn="ctr">
              <a:buNone/>
            </a:pPr>
            <a:endParaRPr lang="es-CO" dirty="0" smtClean="0"/>
          </a:p>
          <a:p>
            <a:pPr marL="0" indent="0" algn="ctr">
              <a:buNone/>
            </a:pPr>
            <a:r>
              <a:rPr lang="es-CO" dirty="0" smtClean="0"/>
              <a:t>Nota: </a:t>
            </a:r>
            <a:r>
              <a:rPr lang="es-CO" b="1" dirty="0" smtClean="0">
                <a:solidFill>
                  <a:srgbClr val="FF0000"/>
                </a:solidFill>
              </a:rPr>
              <a:t>Parece que la humanidad no ha aprendido la lección, por que está siguiendo el mismo ejemplo de impiedad que causó la destrucción de Sodoma y Gomorra.   </a:t>
            </a:r>
            <a:endParaRPr lang="es-CO" b="1" dirty="0">
              <a:solidFill>
                <a:srgbClr val="FF0000"/>
              </a:solidFill>
            </a:endParaRPr>
          </a:p>
          <a:p>
            <a:endParaRPr lang="es-CO" dirty="0"/>
          </a:p>
        </p:txBody>
      </p:sp>
    </p:spTree>
    <p:extLst>
      <p:ext uri="{BB962C8B-B14F-4D97-AF65-F5344CB8AC3E}">
        <p14:creationId xmlns:p14="http://schemas.microsoft.com/office/powerpoint/2010/main" val="649131974"/>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barn(inVertical)">
                                      <p:cBhvr>
                                        <p:cTn id="7" dur="500"/>
                                        <p:tgtEl>
                                          <p:spTgt spid="3">
                                            <p:txEl>
                                              <p:pRg st="6" end="6"/>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barn(inVertical)">
                                      <p:cBhvr>
                                        <p:cTn id="10" dur="500"/>
                                        <p:tgtEl>
                                          <p:spTgt spid="3">
                                            <p:txEl>
                                              <p:pRg st="7" end="7"/>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animEffect transition="in" filter="barn(inVertical)">
                                      <p:cBhvr>
                                        <p:cTn id="13" dur="500"/>
                                        <p:tgtEl>
                                          <p:spTgt spid="3">
                                            <p:txEl>
                                              <p:pRg st="9" end="9"/>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10" end="10"/>
                                            </p:txEl>
                                          </p:spTgt>
                                        </p:tgtEl>
                                        <p:attrNameLst>
                                          <p:attrName>style.visibility</p:attrName>
                                        </p:attrNameLst>
                                      </p:cBhvr>
                                      <p:to>
                                        <p:strVal val="visible"/>
                                      </p:to>
                                    </p:set>
                                    <p:animEffect transition="in" filter="barn(inVertical)">
                                      <p:cBhvr>
                                        <p:cTn id="16" dur="500"/>
                                        <p:tgtEl>
                                          <p:spTgt spid="3">
                                            <p:txEl>
                                              <p:pRg st="10" end="10"/>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3">
                                            <p:txEl>
                                              <p:pRg st="11" end="11"/>
                                            </p:txEl>
                                          </p:spTgt>
                                        </p:tgtEl>
                                        <p:attrNameLst>
                                          <p:attrName>style.visibility</p:attrName>
                                        </p:attrNameLst>
                                      </p:cBhvr>
                                      <p:to>
                                        <p:strVal val="visible"/>
                                      </p:to>
                                    </p:set>
                                    <p:animEffect transition="in" filter="barn(inVertical)">
                                      <p:cBhvr>
                                        <p:cTn id="19" dur="500"/>
                                        <p:tgtEl>
                                          <p:spTgt spid="3">
                                            <p:txEl>
                                              <p:pRg st="11" end="11"/>
                                            </p:txEl>
                                          </p:spTgt>
                                        </p:tgtEl>
                                      </p:cBhvr>
                                    </p:animEffect>
                                  </p:childTnLst>
                                </p:cTn>
                              </p:par>
                              <p:par>
                                <p:cTn id="20" presetID="16" presetClass="entr" presetSubtype="21" fill="hold" nodeType="withEffect">
                                  <p:stCondLst>
                                    <p:cond delay="0"/>
                                  </p:stCondLst>
                                  <p:childTnLst>
                                    <p:set>
                                      <p:cBhvr>
                                        <p:cTn id="21" dur="1" fill="hold">
                                          <p:stCondLst>
                                            <p:cond delay="0"/>
                                          </p:stCondLst>
                                        </p:cTn>
                                        <p:tgtEl>
                                          <p:spTgt spid="3">
                                            <p:txEl>
                                              <p:pRg st="13" end="13"/>
                                            </p:txEl>
                                          </p:spTgt>
                                        </p:tgtEl>
                                        <p:attrNameLst>
                                          <p:attrName>style.visibility</p:attrName>
                                        </p:attrNameLst>
                                      </p:cBhvr>
                                      <p:to>
                                        <p:strVal val="visible"/>
                                      </p:to>
                                    </p:set>
                                    <p:animEffect transition="in" filter="barn(inVertical)">
                                      <p:cBhvr>
                                        <p:cTn id="22" dur="500"/>
                                        <p:tgtEl>
                                          <p:spTgt spid="3">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4">
              <a:lumMod val="20000"/>
              <a:lumOff val="80000"/>
            </a:schemeClr>
          </a:solidFill>
          <a:scene3d>
            <a:camera prst="orthographicFront"/>
            <a:lightRig rig="threePt" dir="t"/>
          </a:scene3d>
          <a:sp3d>
            <a:bevelT w="165100" prst="coolSlant"/>
          </a:sp3d>
        </p:spPr>
        <p:txBody>
          <a:bodyPr>
            <a:normAutofit fontScale="32500" lnSpcReduction="20000"/>
          </a:bodyPr>
          <a:lstStyle/>
          <a:p>
            <a:pPr marL="0" indent="0" algn="ctr">
              <a:buNone/>
            </a:pPr>
            <a:r>
              <a:rPr lang="es-CO" sz="9800" b="1" dirty="0">
                <a:solidFill>
                  <a:srgbClr val="FF0000"/>
                </a:solidFill>
              </a:rPr>
              <a:t>Apoc.14.11</a:t>
            </a:r>
            <a:r>
              <a:rPr lang="es-CO" sz="9800" b="1" dirty="0" smtClean="0">
                <a:solidFill>
                  <a:srgbClr val="FF0000"/>
                </a:solidFill>
              </a:rPr>
              <a:t>.</a:t>
            </a:r>
          </a:p>
          <a:p>
            <a:pPr marL="0" indent="0" algn="ctr">
              <a:buNone/>
            </a:pPr>
            <a:r>
              <a:rPr lang="es-CO" sz="6700" dirty="0" smtClean="0">
                <a:latin typeface="Agency FB" pitchFamily="34" charset="0"/>
              </a:rPr>
              <a:t>«y </a:t>
            </a:r>
            <a:r>
              <a:rPr lang="es-CO" sz="6700" dirty="0">
                <a:latin typeface="Agency FB" pitchFamily="34" charset="0"/>
              </a:rPr>
              <a:t>el humo de su tormento sube por los siglos de los siglos. Y no </a:t>
            </a:r>
            <a:r>
              <a:rPr lang="es-CO" sz="5900" dirty="0">
                <a:latin typeface="Agency FB" pitchFamily="34" charset="0"/>
              </a:rPr>
              <a:t>tienen reposo de día ni de noche los que adoran a la bestia y a su imagen, ni nadie que reciba la marca de su </a:t>
            </a:r>
            <a:r>
              <a:rPr lang="es-CO" sz="5900" dirty="0" smtClean="0">
                <a:latin typeface="Agency FB" pitchFamily="34" charset="0"/>
              </a:rPr>
              <a:t>nombre».</a:t>
            </a:r>
          </a:p>
          <a:p>
            <a:pPr marL="0" indent="0" algn="ctr">
              <a:buNone/>
            </a:pPr>
            <a:endParaRPr lang="es-CO" sz="5900" dirty="0" smtClean="0">
              <a:latin typeface="Agency FB" pitchFamily="34" charset="0"/>
            </a:endParaRPr>
          </a:p>
          <a:p>
            <a:pPr marL="0" indent="0" algn="ctr">
              <a:buNone/>
            </a:pPr>
            <a:r>
              <a:rPr lang="es-CO" sz="9800" b="1" u="sng" dirty="0" smtClean="0">
                <a:latin typeface="Agency FB" pitchFamily="34" charset="0"/>
              </a:rPr>
              <a:t>Por </a:t>
            </a:r>
            <a:r>
              <a:rPr lang="es-CO" sz="9800" b="1" u="sng" dirty="0">
                <a:latin typeface="Agency FB" pitchFamily="34" charset="0"/>
              </a:rPr>
              <a:t>los siglos de los siglos. </a:t>
            </a:r>
            <a:r>
              <a:rPr lang="es-CO" sz="6200" dirty="0" smtClean="0"/>
              <a:t>  </a:t>
            </a:r>
          </a:p>
          <a:p>
            <a:pPr marL="0" indent="0" algn="ctr">
              <a:buNone/>
            </a:pPr>
            <a:r>
              <a:rPr lang="es-CO" sz="6400" dirty="0" smtClean="0"/>
              <a:t>El </a:t>
            </a:r>
            <a:r>
              <a:rPr lang="es-CO" sz="6400" dirty="0"/>
              <a:t>asunto al cual se refiere es el tormento de los adoradores de la bestia en un lago de fuego y azufre.  La vida humana en un medio tal sería sumamente breve, pero si se usa la expresión </a:t>
            </a:r>
            <a:r>
              <a:rPr lang="es-CO" sz="6400" dirty="0" smtClean="0"/>
              <a:t>“</a:t>
            </a:r>
            <a:r>
              <a:rPr lang="es-CO" sz="6400" dirty="0"/>
              <a:t>por el siglo”, es posible concluir que el castigo sólo será momentáneo.  La expresión compuesta demuestra que el tormento será por cierto período, pero, por supuesto, no interminable.  Esto es evidente por otros pasajes de las Escrituras que demuestran que la suerte final de los impíos será el aniquilamiento </a:t>
            </a:r>
            <a:r>
              <a:rPr lang="es-CO" sz="6400" dirty="0" smtClean="0"/>
              <a:t>total. </a:t>
            </a:r>
            <a:r>
              <a:rPr lang="es-CO" sz="6400" dirty="0" smtClean="0">
                <a:solidFill>
                  <a:srgbClr val="FF0000"/>
                </a:solidFill>
              </a:rPr>
              <a:t>(Ver Mat.10:28</a:t>
            </a:r>
            <a:r>
              <a:rPr lang="es-CO" sz="6400" dirty="0">
                <a:solidFill>
                  <a:srgbClr val="FF0000"/>
                </a:solidFill>
              </a:rPr>
              <a:t>; </a:t>
            </a:r>
            <a:r>
              <a:rPr lang="es-CO" sz="6400" dirty="0" smtClean="0">
                <a:solidFill>
                  <a:srgbClr val="FF0000"/>
                </a:solidFill>
              </a:rPr>
              <a:t>Ap.20:14</a:t>
            </a:r>
            <a:r>
              <a:rPr lang="es-CO" sz="6400" dirty="0">
                <a:solidFill>
                  <a:srgbClr val="FF0000"/>
                </a:solidFill>
              </a:rPr>
              <a:t>). </a:t>
            </a:r>
          </a:p>
          <a:p>
            <a:pPr marL="0" indent="0" algn="ctr">
              <a:buNone/>
            </a:pPr>
            <a:r>
              <a:rPr lang="es-CO" sz="6400" dirty="0"/>
              <a:t>   </a:t>
            </a:r>
            <a:endParaRPr lang="es-CO" sz="6400" dirty="0" smtClean="0"/>
          </a:p>
          <a:p>
            <a:pPr marL="0" indent="0" algn="ctr">
              <a:buNone/>
            </a:pPr>
            <a:r>
              <a:rPr lang="es-CO" sz="6400" dirty="0" smtClean="0"/>
              <a:t>La </a:t>
            </a:r>
            <a:r>
              <a:rPr lang="es-CO" sz="6400" dirty="0"/>
              <a:t>figura del humo que sube para siempre sin duda proviene de </a:t>
            </a:r>
            <a:r>
              <a:rPr lang="es-CO" sz="6400" b="1" dirty="0" smtClean="0">
                <a:solidFill>
                  <a:srgbClr val="FF0000"/>
                </a:solidFill>
              </a:rPr>
              <a:t>Isa.34:10</a:t>
            </a:r>
            <a:r>
              <a:rPr lang="es-CO" sz="6400" dirty="0" smtClean="0"/>
              <a:t>, </a:t>
            </a:r>
            <a:r>
              <a:rPr lang="es-CO" sz="6400" dirty="0"/>
              <a:t>donde se describe la desolación de Edom.  El antiguo profeta no vio en visión fuegos interminables porque después de la conflagración, de la cual dice “</a:t>
            </a:r>
            <a:r>
              <a:rPr lang="es-CO" sz="6400" dirty="0">
                <a:latin typeface="Agency FB" pitchFamily="34" charset="0"/>
              </a:rPr>
              <a:t>perpetuamente subirá su humo</a:t>
            </a:r>
            <a:r>
              <a:rPr lang="es-CO" sz="6400" dirty="0"/>
              <a:t>”, la tierra se convierte en un desierto de desolación habitado por animales salvajes </a:t>
            </a:r>
            <a:r>
              <a:rPr lang="es-CO" sz="6400" dirty="0" smtClean="0"/>
              <a:t> </a:t>
            </a:r>
            <a:r>
              <a:rPr lang="es-CO" sz="6400" dirty="0" smtClean="0">
                <a:solidFill>
                  <a:srgbClr val="FF0000"/>
                </a:solidFill>
              </a:rPr>
              <a:t>Isa.34:11.</a:t>
            </a:r>
            <a:r>
              <a:rPr lang="es-CO" sz="6400" dirty="0" smtClean="0"/>
              <a:t>  </a:t>
            </a:r>
            <a:r>
              <a:rPr lang="es-CO" sz="6400" dirty="0"/>
              <a:t>Lo que la figura denota es completa destrucción.  Ver </a:t>
            </a:r>
            <a:r>
              <a:rPr lang="es-CO" sz="6400" dirty="0" smtClean="0">
                <a:solidFill>
                  <a:srgbClr val="FF0000"/>
                </a:solidFill>
              </a:rPr>
              <a:t>Mal.4:1</a:t>
            </a:r>
            <a:r>
              <a:rPr lang="es-CO" sz="6400" dirty="0">
                <a:solidFill>
                  <a:srgbClr val="FF0000"/>
                </a:solidFill>
              </a:rPr>
              <a:t>. </a:t>
            </a:r>
          </a:p>
        </p:txBody>
      </p:sp>
    </p:spTree>
    <p:extLst>
      <p:ext uri="{BB962C8B-B14F-4D97-AF65-F5344CB8AC3E}">
        <p14:creationId xmlns:p14="http://schemas.microsoft.com/office/powerpoint/2010/main" val="1639936463"/>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wipe(down)">
                                      <p:cBhvr>
                                        <p:cTn id="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bg1">
              <a:lumMod val="85000"/>
            </a:schemeClr>
          </a:solidFill>
          <a:scene3d>
            <a:camera prst="orthographicFront"/>
            <a:lightRig rig="threePt" dir="t"/>
          </a:scene3d>
          <a:sp3d>
            <a:bevelT w="165100" prst="coolSlant"/>
          </a:sp3d>
        </p:spPr>
        <p:txBody>
          <a:bodyPr>
            <a:normAutofit fontScale="77500" lnSpcReduction="20000"/>
          </a:bodyPr>
          <a:lstStyle/>
          <a:p>
            <a:pPr marL="0" indent="0" algn="ctr">
              <a:buNone/>
            </a:pPr>
            <a:r>
              <a:rPr lang="es-CO" dirty="0" smtClean="0"/>
              <a:t>«</a:t>
            </a:r>
            <a:r>
              <a:rPr lang="es-CO" sz="3400" b="1" u="sng" dirty="0" smtClean="0"/>
              <a:t>Y </a:t>
            </a:r>
            <a:r>
              <a:rPr lang="es-CO" sz="3400" b="1" u="sng" dirty="0"/>
              <a:t>no tienen reposo de día ni de noche los que adoran a la bestia y a su imagen, ni nadie que reciba la marca de su nombre</a:t>
            </a:r>
            <a:r>
              <a:rPr lang="es-CO" dirty="0"/>
              <a:t>».</a:t>
            </a:r>
          </a:p>
          <a:p>
            <a:endParaRPr lang="es-CO" dirty="0"/>
          </a:p>
          <a:p>
            <a:endParaRPr lang="es-CO" dirty="0"/>
          </a:p>
          <a:p>
            <a:pPr marL="0" indent="0" algn="ctr">
              <a:buNone/>
            </a:pPr>
            <a:r>
              <a:rPr lang="es-CO" dirty="0" smtClean="0"/>
              <a:t>Reposo quiere decir: “cesación</a:t>
            </a:r>
            <a:r>
              <a:rPr lang="es-CO" dirty="0"/>
              <a:t>”, “descanso”, “refrigerio”.  </a:t>
            </a:r>
            <a:r>
              <a:rPr lang="es-CO" dirty="0">
                <a:solidFill>
                  <a:srgbClr val="FF0000"/>
                </a:solidFill>
              </a:rPr>
              <a:t>El significado es que el castigo será continuo hasta que sobrevenga la muerte</a:t>
            </a:r>
            <a:r>
              <a:rPr lang="es-CO" dirty="0"/>
              <a:t>. </a:t>
            </a:r>
            <a:r>
              <a:rPr lang="es-CO" dirty="0" smtClean="0"/>
              <a:t>Los minutos y </a:t>
            </a:r>
            <a:r>
              <a:rPr lang="es-CO" dirty="0"/>
              <a:t>l</a:t>
            </a:r>
            <a:r>
              <a:rPr lang="es-CO" dirty="0" smtClean="0"/>
              <a:t>as </a:t>
            </a:r>
            <a:r>
              <a:rPr lang="es-CO" dirty="0"/>
              <a:t>horas no cuentan; el tormento es </a:t>
            </a:r>
            <a:r>
              <a:rPr lang="es-CO" dirty="0" smtClean="0"/>
              <a:t>continuo, hasta que sobrevenga la destrucción total.   </a:t>
            </a:r>
          </a:p>
          <a:p>
            <a:pPr marL="0" indent="0" algn="ctr">
              <a:buNone/>
            </a:pPr>
            <a:r>
              <a:rPr lang="es-CO" dirty="0" smtClean="0"/>
              <a:t>El </a:t>
            </a:r>
            <a:r>
              <a:rPr lang="es-CO" dirty="0"/>
              <a:t>tercer ángel proclama una amenaza sumamente terrible.  Los habitantes de la tierra no tendrán excusa si “</a:t>
            </a:r>
            <a:r>
              <a:rPr lang="es-CO" dirty="0">
                <a:latin typeface="Agency FB" pitchFamily="34" charset="0"/>
              </a:rPr>
              <a:t>adoran a la bestia y a su </a:t>
            </a:r>
            <a:r>
              <a:rPr lang="es-CO" dirty="0" smtClean="0">
                <a:latin typeface="Agency FB" pitchFamily="34" charset="0"/>
              </a:rPr>
              <a:t>imagen, o reciben la marca de la bestia</a:t>
            </a:r>
            <a:r>
              <a:rPr lang="es-CO" dirty="0" smtClean="0"/>
              <a:t>”, ya que </a:t>
            </a:r>
            <a:r>
              <a:rPr lang="es-CO" dirty="0"/>
              <a:t>este mensaje ha sido  </a:t>
            </a:r>
            <a:r>
              <a:rPr lang="es-CO" dirty="0" smtClean="0"/>
              <a:t>«</a:t>
            </a:r>
            <a:r>
              <a:rPr lang="es-CO" dirty="0" smtClean="0">
                <a:latin typeface="Agency FB" pitchFamily="34" charset="0"/>
              </a:rPr>
              <a:t>predicado </a:t>
            </a:r>
            <a:r>
              <a:rPr lang="es-CO" dirty="0">
                <a:latin typeface="Agency FB" pitchFamily="34" charset="0"/>
              </a:rPr>
              <a:t>a los moradores de la tierra, a toda nación, tribu, lengua y </a:t>
            </a:r>
            <a:r>
              <a:rPr lang="es-CO" dirty="0" smtClean="0">
                <a:latin typeface="Agency FB" pitchFamily="34" charset="0"/>
              </a:rPr>
              <a:t>pueblo, que Reverencien solamente a Dios, creador del cielo y de la tierra» </a:t>
            </a:r>
            <a:r>
              <a:rPr lang="es-CO" dirty="0" smtClean="0">
                <a:solidFill>
                  <a:srgbClr val="FF0000"/>
                </a:solidFill>
                <a:latin typeface="Agency FB" pitchFamily="34" charset="0"/>
              </a:rPr>
              <a:t>Ap. 14:6,7</a:t>
            </a:r>
            <a:r>
              <a:rPr lang="es-CO" dirty="0" smtClean="0">
                <a:latin typeface="Agency FB" pitchFamily="34" charset="0"/>
              </a:rPr>
              <a:t>.  </a:t>
            </a:r>
            <a:r>
              <a:rPr lang="es-CO" dirty="0" smtClean="0"/>
              <a:t>Por tanto</a:t>
            </a:r>
            <a:r>
              <a:rPr lang="es-CO" dirty="0" smtClean="0">
                <a:latin typeface="Agency FB" pitchFamily="34" charset="0"/>
              </a:rPr>
              <a:t>, </a:t>
            </a:r>
            <a:r>
              <a:rPr lang="es-CO" dirty="0"/>
              <a:t>d</a:t>
            </a:r>
            <a:r>
              <a:rPr lang="es-CO" dirty="0" smtClean="0"/>
              <a:t>eben </a:t>
            </a:r>
            <a:r>
              <a:rPr lang="es-CO" dirty="0"/>
              <a:t>dedicar todos sus esfuerzos para descubrir la identidad de la bestia, su imagen y su señal, y conocer sus artificios y procedimientos.  </a:t>
            </a:r>
          </a:p>
        </p:txBody>
      </p:sp>
    </p:spTree>
    <p:extLst>
      <p:ext uri="{BB962C8B-B14F-4D97-AF65-F5344CB8AC3E}">
        <p14:creationId xmlns:p14="http://schemas.microsoft.com/office/powerpoint/2010/main" val="983063817"/>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fade">
                                      <p:cBhvr>
                                        <p:cTn id="7" dur="2000"/>
                                        <p:tgtEl>
                                          <p:spTgt spid="3">
                                            <p:txEl>
                                              <p:pRg st="4" end="4"/>
                                            </p:txEl>
                                          </p:spTgt>
                                        </p:tgtEl>
                                      </p:cBhvr>
                                    </p:animEffect>
                                    <p:anim calcmode="lin" valueType="num">
                                      <p:cBhvr>
                                        <p:cTn id="8"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bg1">
              <a:lumMod val="85000"/>
            </a:schemeClr>
          </a:solidFill>
          <a:scene3d>
            <a:camera prst="orthographicFront"/>
            <a:lightRig rig="threePt" dir="t"/>
          </a:scene3d>
          <a:sp3d>
            <a:bevelT w="165100" prst="coolSlant"/>
          </a:sp3d>
        </p:spPr>
        <p:txBody>
          <a:bodyPr>
            <a:normAutofit fontScale="85000" lnSpcReduction="10000"/>
          </a:bodyPr>
          <a:lstStyle/>
          <a:p>
            <a:pPr marL="0" indent="0" algn="ctr">
              <a:buNone/>
            </a:pPr>
            <a:r>
              <a:rPr lang="es-CO" b="1" dirty="0">
                <a:solidFill>
                  <a:srgbClr val="FF0000"/>
                </a:solidFill>
              </a:rPr>
              <a:t>Isa.34.9,10</a:t>
            </a:r>
            <a:r>
              <a:rPr lang="es-CO" b="1" dirty="0" smtClean="0">
                <a:solidFill>
                  <a:srgbClr val="FF0000"/>
                </a:solidFill>
              </a:rPr>
              <a:t>.</a:t>
            </a:r>
          </a:p>
          <a:p>
            <a:pPr marL="0" indent="0" algn="ctr">
              <a:buNone/>
            </a:pPr>
            <a:r>
              <a:rPr lang="es-CO" dirty="0" smtClean="0"/>
              <a:t>«</a:t>
            </a:r>
            <a:r>
              <a:rPr lang="es-CO" dirty="0" smtClean="0">
                <a:latin typeface="Agency FB" pitchFamily="34" charset="0"/>
              </a:rPr>
              <a:t>Se </a:t>
            </a:r>
            <a:r>
              <a:rPr lang="es-CO" dirty="0">
                <a:latin typeface="Agency FB" pitchFamily="34" charset="0"/>
              </a:rPr>
              <a:t>cambiarán sus torrentes en pez y su polvo en azufre; se volverá su país pez ardiente</a:t>
            </a:r>
            <a:r>
              <a:rPr lang="es-CO" dirty="0" smtClean="0">
                <a:latin typeface="Agency FB" pitchFamily="34" charset="0"/>
              </a:rPr>
              <a:t>. </a:t>
            </a:r>
            <a:r>
              <a:rPr lang="es-CO" u="sng" dirty="0">
                <a:latin typeface="Agency FB" pitchFamily="34" charset="0"/>
              </a:rPr>
              <a:t>10 Ni de noche ni de día se extinguirá, perpetuamente subirá su humo</a:t>
            </a:r>
            <a:r>
              <a:rPr lang="es-CO" dirty="0">
                <a:latin typeface="Agency FB" pitchFamily="34" charset="0"/>
              </a:rPr>
              <a:t>. De edad en edad quedará desolado, por los siglos de los siglos nadie lo </a:t>
            </a:r>
            <a:r>
              <a:rPr lang="es-CO" dirty="0" smtClean="0">
                <a:latin typeface="Agency FB" pitchFamily="34" charset="0"/>
              </a:rPr>
              <a:t>atravesará</a:t>
            </a:r>
            <a:r>
              <a:rPr lang="es-CO" dirty="0" smtClean="0"/>
              <a:t>».</a:t>
            </a:r>
          </a:p>
          <a:p>
            <a:pPr marL="0" indent="0" algn="ctr">
              <a:buNone/>
            </a:pPr>
            <a:endParaRPr lang="es-CO" dirty="0"/>
          </a:p>
          <a:p>
            <a:pPr marL="0" indent="0" algn="ctr">
              <a:buNone/>
            </a:pPr>
            <a:r>
              <a:rPr lang="es-CO" dirty="0"/>
              <a:t>   </a:t>
            </a:r>
            <a:endParaRPr lang="es-CO" dirty="0" smtClean="0"/>
          </a:p>
          <a:p>
            <a:pPr marL="0" indent="0" algn="ctr">
              <a:buNone/>
            </a:pPr>
            <a:r>
              <a:rPr lang="es-CO" dirty="0" smtClean="0"/>
              <a:t>Las </a:t>
            </a:r>
            <a:r>
              <a:rPr lang="es-CO" dirty="0"/>
              <a:t>figuras del </a:t>
            </a:r>
            <a:r>
              <a:rPr lang="es-CO" dirty="0" smtClean="0"/>
              <a:t>Isa.34:9 como el «Azufre», se </a:t>
            </a:r>
            <a:r>
              <a:rPr lang="es-CO" dirty="0"/>
              <a:t>basan en la destrucción de Sodoma y Gomorra </a:t>
            </a:r>
            <a:r>
              <a:rPr lang="es-CO" dirty="0" smtClean="0"/>
              <a:t>que fue destruida con fuego y azufre del cielo como lo describe </a:t>
            </a:r>
            <a:r>
              <a:rPr lang="es-CO" dirty="0" smtClean="0">
                <a:solidFill>
                  <a:srgbClr val="FF0000"/>
                </a:solidFill>
              </a:rPr>
              <a:t>(Gen.19:24</a:t>
            </a:r>
            <a:r>
              <a:rPr lang="es-CO" dirty="0">
                <a:solidFill>
                  <a:srgbClr val="FF0000"/>
                </a:solidFill>
              </a:rPr>
              <a:t>). </a:t>
            </a:r>
            <a:r>
              <a:rPr lang="es-CO" dirty="0"/>
              <a:t>Es probable que estas ciudades hubieran estado en el extremo sur del mar Muerto </a:t>
            </a:r>
            <a:r>
              <a:rPr lang="es-CO" dirty="0" smtClean="0">
                <a:solidFill>
                  <a:srgbClr val="FF0000"/>
                </a:solidFill>
              </a:rPr>
              <a:t>(Gen.14:3</a:t>
            </a:r>
            <a:r>
              <a:rPr lang="es-CO" dirty="0">
                <a:solidFill>
                  <a:srgbClr val="FF0000"/>
                </a:solidFill>
              </a:rPr>
              <a:t>)</a:t>
            </a:r>
            <a:r>
              <a:rPr lang="es-CO" dirty="0"/>
              <a:t>. En este lugar hay aún petróleo y betún. Cuando Cristo regrese, toda la tierra será </a:t>
            </a:r>
            <a:r>
              <a:rPr lang="es-CO" dirty="0" smtClean="0"/>
              <a:t>convertida </a:t>
            </a:r>
            <a:r>
              <a:rPr lang="es-CO" dirty="0"/>
              <a:t>en una gran </a:t>
            </a:r>
            <a:r>
              <a:rPr lang="es-CO" dirty="0" smtClean="0"/>
              <a:t>conflagración.</a:t>
            </a:r>
          </a:p>
          <a:p>
            <a:pPr marL="0" indent="0" algn="ctr">
              <a:buNone/>
            </a:pPr>
            <a:r>
              <a:rPr lang="es-CO" dirty="0" smtClean="0"/>
              <a:t>Ver </a:t>
            </a:r>
            <a:r>
              <a:rPr lang="es-CO" u="sng" dirty="0" smtClean="0"/>
              <a:t>2VC</a:t>
            </a:r>
            <a:r>
              <a:rPr lang="es-CO" dirty="0" smtClean="0"/>
              <a:t>. </a:t>
            </a:r>
            <a:r>
              <a:rPr lang="es-CO" dirty="0" smtClean="0">
                <a:solidFill>
                  <a:srgbClr val="FF0000"/>
                </a:solidFill>
              </a:rPr>
              <a:t>(2Pe. 3:10,12</a:t>
            </a:r>
            <a:r>
              <a:rPr lang="es-CO" dirty="0"/>
              <a:t>; </a:t>
            </a:r>
            <a:r>
              <a:rPr lang="es-CO" u="sng" dirty="0" smtClean="0"/>
              <a:t>3VC</a:t>
            </a:r>
            <a:r>
              <a:rPr lang="es-CO" dirty="0" smtClean="0"/>
              <a:t> </a:t>
            </a:r>
            <a:r>
              <a:rPr lang="es-CO" dirty="0" smtClean="0">
                <a:solidFill>
                  <a:srgbClr val="FF0000"/>
                </a:solidFill>
              </a:rPr>
              <a:t>Ap.20:10,14</a:t>
            </a:r>
            <a:r>
              <a:rPr lang="es-CO" dirty="0">
                <a:solidFill>
                  <a:srgbClr val="FF0000"/>
                </a:solidFill>
              </a:rPr>
              <a:t>).</a:t>
            </a:r>
            <a:r>
              <a:rPr lang="es-CO" dirty="0"/>
              <a:t>  </a:t>
            </a:r>
          </a:p>
        </p:txBody>
      </p:sp>
    </p:spTree>
    <p:extLst>
      <p:ext uri="{BB962C8B-B14F-4D97-AF65-F5344CB8AC3E}">
        <p14:creationId xmlns:p14="http://schemas.microsoft.com/office/powerpoint/2010/main" val="442146834"/>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solidFill>
            <a:schemeClr val="bg1">
              <a:lumMod val="95000"/>
            </a:schemeClr>
          </a:solidFill>
          <a:scene3d>
            <a:camera prst="orthographicFront"/>
            <a:lightRig rig="threePt" dir="t"/>
          </a:scene3d>
          <a:sp3d>
            <a:bevelT w="165100" prst="coolSlant"/>
          </a:sp3d>
        </p:spPr>
        <p:txBody>
          <a:bodyPr>
            <a:normAutofit fontScale="70000" lnSpcReduction="20000"/>
          </a:bodyPr>
          <a:lstStyle/>
          <a:p>
            <a:pPr marL="0" indent="0" algn="ctr">
              <a:buNone/>
            </a:pPr>
            <a:r>
              <a:rPr lang="es-CO" dirty="0" smtClean="0"/>
              <a:t>«</a:t>
            </a:r>
            <a:r>
              <a:rPr lang="es-CO" sz="3300" b="1" u="sng" dirty="0" smtClean="0"/>
              <a:t>perpetuamente </a:t>
            </a:r>
            <a:r>
              <a:rPr lang="es-CO" sz="3300" b="1" u="sng" dirty="0"/>
              <a:t>subirá su </a:t>
            </a:r>
            <a:r>
              <a:rPr lang="es-CO" sz="3300" b="1" u="sng" dirty="0" smtClean="0"/>
              <a:t>humo</a:t>
            </a:r>
            <a:r>
              <a:rPr lang="es-CO" dirty="0" smtClean="0"/>
              <a:t>». </a:t>
            </a:r>
            <a:endParaRPr lang="es-CO" dirty="0"/>
          </a:p>
          <a:p>
            <a:pPr marL="0" indent="0" algn="ctr">
              <a:buNone/>
            </a:pPr>
            <a:r>
              <a:rPr lang="es-CO" dirty="0" smtClean="0"/>
              <a:t>Compárese </a:t>
            </a:r>
            <a:r>
              <a:rPr lang="es-CO" dirty="0"/>
              <a:t>con expresiones similares en </a:t>
            </a:r>
            <a:r>
              <a:rPr lang="es-CO" dirty="0" smtClean="0">
                <a:solidFill>
                  <a:srgbClr val="FF0000"/>
                </a:solidFill>
              </a:rPr>
              <a:t>Ap.</a:t>
            </a:r>
            <a:r>
              <a:rPr lang="es-CO" dirty="0" smtClean="0">
                <a:solidFill>
                  <a:srgbClr val="FF0000"/>
                </a:solidFill>
              </a:rPr>
              <a:t>14:11 </a:t>
            </a:r>
            <a:r>
              <a:rPr lang="es-CO" dirty="0">
                <a:solidFill>
                  <a:srgbClr val="FF0000"/>
                </a:solidFill>
              </a:rPr>
              <a:t>y </a:t>
            </a:r>
            <a:r>
              <a:rPr lang="es-CO" dirty="0" smtClean="0">
                <a:solidFill>
                  <a:srgbClr val="FF0000"/>
                </a:solidFill>
              </a:rPr>
              <a:t>Ap.</a:t>
            </a:r>
            <a:r>
              <a:rPr lang="es-CO" dirty="0" smtClean="0">
                <a:solidFill>
                  <a:srgbClr val="FF0000"/>
                </a:solidFill>
              </a:rPr>
              <a:t>19:3</a:t>
            </a:r>
            <a:r>
              <a:rPr lang="es-CO" dirty="0">
                <a:solidFill>
                  <a:srgbClr val="FF0000"/>
                </a:solidFill>
              </a:rPr>
              <a:t>. </a:t>
            </a:r>
            <a:endParaRPr lang="es-CO" dirty="0" smtClean="0">
              <a:solidFill>
                <a:srgbClr val="FF0000"/>
              </a:solidFill>
            </a:endParaRPr>
          </a:p>
          <a:p>
            <a:pPr marL="0" indent="0" algn="ctr">
              <a:buNone/>
            </a:pPr>
            <a:r>
              <a:rPr lang="es-CO" dirty="0" smtClean="0"/>
              <a:t>La </a:t>
            </a:r>
            <a:r>
              <a:rPr lang="es-CO" dirty="0"/>
              <a:t>destrucción de Sodoma y Gomorra se da como ejemplo del “castigo del fuego eterno” que destruirá a los impíos </a:t>
            </a:r>
            <a:r>
              <a:rPr lang="es-CO" dirty="0">
                <a:solidFill>
                  <a:srgbClr val="FF0000"/>
                </a:solidFill>
              </a:rPr>
              <a:t>(</a:t>
            </a:r>
            <a:r>
              <a:rPr lang="es-CO" dirty="0" smtClean="0">
                <a:solidFill>
                  <a:srgbClr val="FF0000"/>
                </a:solidFill>
              </a:rPr>
              <a:t>Jud.1:7</a:t>
            </a:r>
            <a:r>
              <a:rPr lang="es-CO" dirty="0">
                <a:solidFill>
                  <a:srgbClr val="FF0000"/>
                </a:solidFill>
              </a:rPr>
              <a:t>). </a:t>
            </a:r>
            <a:endParaRPr lang="es-CO" dirty="0" smtClean="0">
              <a:solidFill>
                <a:srgbClr val="FF0000"/>
              </a:solidFill>
            </a:endParaRPr>
          </a:p>
          <a:p>
            <a:pPr marL="0" indent="0" algn="ctr">
              <a:buNone/>
            </a:pPr>
            <a:endParaRPr lang="es-CO" dirty="0" smtClean="0"/>
          </a:p>
          <a:p>
            <a:pPr marL="0" indent="0" algn="ctr">
              <a:buNone/>
            </a:pPr>
            <a:r>
              <a:rPr lang="es-CO" dirty="0" smtClean="0"/>
              <a:t>Esas </a:t>
            </a:r>
            <a:r>
              <a:rPr lang="es-CO" dirty="0"/>
              <a:t>ciudades, cuya destrucción fue para “ejemplo a los que habían de vivir impíamente”, fueron reducidas “a ceniza” </a:t>
            </a:r>
            <a:r>
              <a:rPr lang="es-CO" dirty="0">
                <a:solidFill>
                  <a:srgbClr val="FF0000"/>
                </a:solidFill>
              </a:rPr>
              <a:t>(</a:t>
            </a:r>
            <a:r>
              <a:rPr lang="es-CO" dirty="0" smtClean="0">
                <a:solidFill>
                  <a:srgbClr val="FF0000"/>
                </a:solidFill>
              </a:rPr>
              <a:t>2Pe.2:6</a:t>
            </a:r>
            <a:r>
              <a:rPr lang="es-CO" dirty="0">
                <a:solidFill>
                  <a:srgbClr val="FF0000"/>
                </a:solidFill>
              </a:rPr>
              <a:t>). </a:t>
            </a:r>
            <a:r>
              <a:rPr lang="es-CO" dirty="0" smtClean="0"/>
              <a:t>Y estas no están expandiendo humo hoy.</a:t>
            </a:r>
          </a:p>
          <a:p>
            <a:pPr marL="0" indent="0" algn="ctr">
              <a:buNone/>
            </a:pPr>
            <a:endParaRPr lang="es-CO" dirty="0" smtClean="0"/>
          </a:p>
          <a:p>
            <a:pPr marL="0" indent="0" algn="ctr">
              <a:buNone/>
            </a:pPr>
            <a:r>
              <a:rPr lang="es-CO" dirty="0" smtClean="0"/>
              <a:t>De </a:t>
            </a:r>
            <a:r>
              <a:rPr lang="es-CO" dirty="0"/>
              <a:t>igual manera, todos los impíos han de ser completamente destruidos y disipados “como humo” </a:t>
            </a:r>
            <a:r>
              <a:rPr lang="es-CO" dirty="0" smtClean="0">
                <a:solidFill>
                  <a:srgbClr val="FF0000"/>
                </a:solidFill>
              </a:rPr>
              <a:t>(</a:t>
            </a:r>
            <a:r>
              <a:rPr lang="es-CO" dirty="0" smtClean="0">
                <a:solidFill>
                  <a:srgbClr val="FF0000"/>
                </a:solidFill>
              </a:rPr>
              <a:t>Sal.</a:t>
            </a:r>
            <a:r>
              <a:rPr lang="es-CO" dirty="0" smtClean="0">
                <a:solidFill>
                  <a:srgbClr val="FF0000"/>
                </a:solidFill>
              </a:rPr>
              <a:t>37:20</a:t>
            </a:r>
            <a:r>
              <a:rPr lang="es-CO" dirty="0">
                <a:solidFill>
                  <a:srgbClr val="FF0000"/>
                </a:solidFill>
              </a:rPr>
              <a:t>). </a:t>
            </a:r>
            <a:endParaRPr lang="es-CO" dirty="0" smtClean="0">
              <a:solidFill>
                <a:srgbClr val="FF0000"/>
              </a:solidFill>
            </a:endParaRPr>
          </a:p>
          <a:p>
            <a:pPr marL="0" indent="0" algn="ctr">
              <a:buNone/>
            </a:pPr>
            <a:endParaRPr lang="es-CO" dirty="0" smtClean="0"/>
          </a:p>
          <a:p>
            <a:pPr marL="0" indent="0" algn="ctr">
              <a:buNone/>
            </a:pPr>
            <a:r>
              <a:rPr lang="es-CO" dirty="0" smtClean="0"/>
              <a:t>La </a:t>
            </a:r>
            <a:r>
              <a:rPr lang="es-CO" dirty="0"/>
              <a:t>orgullosa Babilonia, cuyo humo “sube por los siglos de los siglos” </a:t>
            </a:r>
            <a:r>
              <a:rPr lang="es-CO" dirty="0" smtClean="0">
                <a:solidFill>
                  <a:srgbClr val="FF0000"/>
                </a:solidFill>
              </a:rPr>
              <a:t>(</a:t>
            </a:r>
            <a:r>
              <a:rPr lang="es-CO" dirty="0" smtClean="0">
                <a:solidFill>
                  <a:srgbClr val="FF0000"/>
                </a:solidFill>
              </a:rPr>
              <a:t>Ap.</a:t>
            </a:r>
            <a:r>
              <a:rPr lang="es-CO" dirty="0" smtClean="0">
                <a:solidFill>
                  <a:srgbClr val="FF0000"/>
                </a:solidFill>
              </a:rPr>
              <a:t>19:3</a:t>
            </a:r>
            <a:r>
              <a:rPr lang="es-CO" dirty="0">
                <a:solidFill>
                  <a:srgbClr val="FF0000"/>
                </a:solidFill>
              </a:rPr>
              <a:t>)</a:t>
            </a:r>
            <a:r>
              <a:rPr lang="es-CO" dirty="0"/>
              <a:t>, “será quemada con fuego” </a:t>
            </a:r>
            <a:r>
              <a:rPr lang="es-CO" dirty="0" smtClean="0">
                <a:solidFill>
                  <a:srgbClr val="FF0000"/>
                </a:solidFill>
              </a:rPr>
              <a:t>(</a:t>
            </a:r>
            <a:r>
              <a:rPr lang="es-CO" dirty="0" smtClean="0">
                <a:solidFill>
                  <a:srgbClr val="FF0000"/>
                </a:solidFill>
              </a:rPr>
              <a:t>Ap.</a:t>
            </a:r>
            <a:r>
              <a:rPr lang="es-CO" dirty="0" smtClean="0">
                <a:solidFill>
                  <a:srgbClr val="FF0000"/>
                </a:solidFill>
              </a:rPr>
              <a:t>18:8</a:t>
            </a:r>
            <a:r>
              <a:rPr lang="es-CO" dirty="0">
                <a:solidFill>
                  <a:srgbClr val="FF0000"/>
                </a:solidFill>
              </a:rPr>
              <a:t>). </a:t>
            </a:r>
            <a:endParaRPr lang="es-CO" dirty="0" smtClean="0">
              <a:solidFill>
                <a:srgbClr val="FF0000"/>
              </a:solidFill>
            </a:endParaRPr>
          </a:p>
          <a:p>
            <a:pPr marL="0" indent="0" algn="ctr">
              <a:buNone/>
            </a:pPr>
            <a:endParaRPr lang="es-CO" dirty="0" smtClean="0"/>
          </a:p>
          <a:p>
            <a:pPr marL="0" indent="0" algn="ctr">
              <a:buNone/>
            </a:pPr>
            <a:r>
              <a:rPr lang="es-CO" dirty="0" smtClean="0"/>
              <a:t>El </a:t>
            </a:r>
            <a:r>
              <a:rPr lang="es-CO" dirty="0"/>
              <a:t>fuego del día final no dejará del impío “ni raíz ni rama” </a:t>
            </a:r>
            <a:endParaRPr lang="es-CO" dirty="0" smtClean="0"/>
          </a:p>
          <a:p>
            <a:pPr marL="0" indent="0" algn="ctr">
              <a:buNone/>
            </a:pPr>
            <a:r>
              <a:rPr lang="es-CO" dirty="0" smtClean="0"/>
              <a:t>Ver </a:t>
            </a:r>
            <a:r>
              <a:rPr lang="es-CO" dirty="0" smtClean="0">
                <a:solidFill>
                  <a:srgbClr val="FF0000"/>
                </a:solidFill>
              </a:rPr>
              <a:t>(Mal.4:1,3</a:t>
            </a:r>
            <a:r>
              <a:rPr lang="es-CO" dirty="0">
                <a:solidFill>
                  <a:srgbClr val="FF0000"/>
                </a:solidFill>
              </a:rPr>
              <a:t>; </a:t>
            </a:r>
            <a:r>
              <a:rPr lang="es-CO" dirty="0" smtClean="0">
                <a:solidFill>
                  <a:srgbClr val="FF0000"/>
                </a:solidFill>
              </a:rPr>
              <a:t>Sal.</a:t>
            </a:r>
            <a:r>
              <a:rPr lang="es-CO" dirty="0" smtClean="0">
                <a:solidFill>
                  <a:srgbClr val="FF0000"/>
                </a:solidFill>
              </a:rPr>
              <a:t>37:9-10; Abd.1:10),</a:t>
            </a:r>
            <a:endParaRPr lang="es-CO" dirty="0" smtClean="0"/>
          </a:p>
          <a:p>
            <a:pPr marL="0" indent="0" algn="ctr">
              <a:buNone/>
            </a:pPr>
            <a:r>
              <a:rPr lang="es-CO" dirty="0" smtClean="0"/>
              <a:t> </a:t>
            </a:r>
            <a:r>
              <a:rPr lang="es-CO" dirty="0"/>
              <a:t>Y</a:t>
            </a:r>
            <a:r>
              <a:rPr lang="es-CO" dirty="0" smtClean="0"/>
              <a:t> </a:t>
            </a:r>
            <a:r>
              <a:rPr lang="es-CO" dirty="0"/>
              <a:t>los réprobos serán como si nunca hubieran sido </a:t>
            </a:r>
            <a:r>
              <a:rPr lang="es-CO" dirty="0">
                <a:solidFill>
                  <a:srgbClr val="FF0000"/>
                </a:solidFill>
              </a:rPr>
              <a:t>(</a:t>
            </a:r>
            <a:r>
              <a:rPr lang="es-CO" dirty="0" smtClean="0">
                <a:solidFill>
                  <a:srgbClr val="FF0000"/>
                </a:solidFill>
              </a:rPr>
              <a:t>Eze.28:18-19</a:t>
            </a:r>
            <a:r>
              <a:rPr lang="es-CO" dirty="0">
                <a:solidFill>
                  <a:srgbClr val="FF0000"/>
                </a:solidFill>
              </a:rPr>
              <a:t>; </a:t>
            </a:r>
            <a:r>
              <a:rPr lang="es-CO" dirty="0" smtClean="0">
                <a:solidFill>
                  <a:srgbClr val="FF0000"/>
                </a:solidFill>
              </a:rPr>
              <a:t>Abd.</a:t>
            </a:r>
            <a:r>
              <a:rPr lang="es-CO" dirty="0" smtClean="0">
                <a:solidFill>
                  <a:srgbClr val="FF0000"/>
                </a:solidFill>
              </a:rPr>
              <a:t>1:16</a:t>
            </a:r>
            <a:r>
              <a:rPr lang="es-CO" dirty="0">
                <a:solidFill>
                  <a:srgbClr val="FF0000"/>
                </a:solidFill>
              </a:rPr>
              <a:t>). </a:t>
            </a:r>
          </a:p>
        </p:txBody>
      </p:sp>
    </p:spTree>
    <p:extLst>
      <p:ext uri="{BB962C8B-B14F-4D97-AF65-F5344CB8AC3E}">
        <p14:creationId xmlns:p14="http://schemas.microsoft.com/office/powerpoint/2010/main" val="3876010609"/>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857</TotalTime>
  <Words>3798</Words>
  <Application>Microsoft Office PowerPoint</Application>
  <PresentationFormat>Presentación en pantalla (4:3)</PresentationFormat>
  <Paragraphs>164</Paragraphs>
  <Slides>27</Slides>
  <Notes>0</Notes>
  <HiddenSlides>0</HiddenSlides>
  <MMClips>0</MMClips>
  <ScaleCrop>false</ScaleCrop>
  <HeadingPairs>
    <vt:vector size="4" baseType="variant">
      <vt:variant>
        <vt:lpstr>Tema</vt:lpstr>
      </vt:variant>
      <vt:variant>
        <vt:i4>1</vt:i4>
      </vt:variant>
      <vt:variant>
        <vt:lpstr>Títulos de diapositiva</vt:lpstr>
      </vt:variant>
      <vt:variant>
        <vt:i4>27</vt:i4>
      </vt:variant>
    </vt:vector>
  </HeadingPairs>
  <TitlesOfParts>
    <vt:vector size="28" baseType="lpstr">
      <vt:lpstr>Tema de Office</vt:lpstr>
      <vt:lpstr>LA ACTITUD DE DIOS  HACIA EL PECADO</vt:lpstr>
      <vt:lpstr>LA ACTITU DE DIOS  HACIA EL PECADO</vt:lpstr>
      <vt:lpstr>Presentación de PowerPoint</vt:lpstr>
      <vt:lpstr>Dios trazó un plan para que todos los hombres pudiesen ser salvos</vt:lpstr>
      <vt:lpstr>Presentación de PowerPoint</vt:lpstr>
      <vt:lpstr>Presentación de PowerPoint</vt:lpstr>
      <vt:lpstr>Presentación de PowerPoint</vt:lpstr>
      <vt:lpstr>Contraste entre los dos acontecimientos</vt:lpstr>
      <vt:lpstr>Presentación de PowerPoint</vt:lpstr>
      <vt:lpstr>Cuanto tiempo durará esta separación</vt:lpstr>
      <vt:lpstr>Los dos extremos opuestos:</vt:lpstr>
      <vt:lpstr>Presentación de PowerPoint</vt:lpstr>
      <vt:lpstr>Presentación de PowerPoint</vt:lpstr>
      <vt:lpstr>Presentación de PowerPoint</vt:lpstr>
      <vt:lpstr>Presentación de PowerPoint</vt:lpstr>
      <vt:lpstr>Presentación de PowerPoint</vt:lpstr>
      <vt:lpstr>«habiendo fornicado e ido en pos de vicios contra naturaleza»</vt:lpstr>
      <vt:lpstr>Presentación de PowerPoint</vt:lpstr>
      <vt:lpstr>Siete características que lo hacen único en el mundo: Puedes leer sin riesgo de hundirte; 416,50 mts ajo el nivel del mar; 30% de salinidad; los demás mares 3.50; 30 grados de temperatura;  15 días al año llueve;  no hay vida en el mar.</vt:lpstr>
      <vt:lpstr>Presentación de PowerPoint</vt:lpstr>
      <vt:lpstr>El fuego y azufre que descendió del cielo y destruyo estas ciudades, dejo señales como evidencias para las generaciones futuras. Aun hoy día la región meridional del mar Muerto es rica en asfalto como lo dice (Gen.14:3,10). La parte norte del Mar muerto la profundidad no excede de 5 m, pues era una gran llanura, ver Ge.13:10; 19:24,25. </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ACTITU DE DIOS HACIA EL PECADO</dc:title>
  <dc:creator>FAMILIA FIERRO CH</dc:creator>
  <cp:lastModifiedBy>TEMAS DE FE</cp:lastModifiedBy>
  <cp:revision>112</cp:revision>
  <dcterms:created xsi:type="dcterms:W3CDTF">2013-12-01T02:28:22Z</dcterms:created>
  <dcterms:modified xsi:type="dcterms:W3CDTF">2016-08-10T13:36:41Z</dcterms:modified>
</cp:coreProperties>
</file>